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7" r:id="rId3"/>
    <p:sldId id="286" r:id="rId4"/>
    <p:sldId id="279" r:id="rId5"/>
    <p:sldId id="281" r:id="rId6"/>
    <p:sldId id="280" r:id="rId7"/>
    <p:sldId id="275" r:id="rId8"/>
    <p:sldId id="276" r:id="rId9"/>
    <p:sldId id="277" r:id="rId10"/>
    <p:sldId id="282" r:id="rId11"/>
    <p:sldId id="268" r:id="rId12"/>
    <p:sldId id="269" r:id="rId13"/>
    <p:sldId id="270" r:id="rId14"/>
    <p:sldId id="274" r:id="rId15"/>
    <p:sldId id="271" r:id="rId16"/>
    <p:sldId id="284" r:id="rId17"/>
    <p:sldId id="285" r:id="rId18"/>
    <p:sldId id="272" r:id="rId19"/>
    <p:sldId id="283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B7"/>
    <a:srgbClr val="005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jsaavedra\Desktop\Informe%20Pol&#237;ticas%20Sociales%202015\informe%202016\Resumen%20Gr&#225;ficos%20Informe%20de%20Desarrollo%20Social%202016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36506975171986"/>
          <c:y val="3.5455801185473576E-2"/>
          <c:w val="0.59219893890489927"/>
          <c:h val="0.90442261342096542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'Gráfico 611.7'!$B$4</c:f>
              <c:strCache>
                <c:ptCount val="1"/>
                <c:pt idx="0">
                  <c:v>Total donaciones por año de Personas Naturales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595039955366549E-3"/>
                  <c:y val="-0.1074380165289256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BD-44BE-A3D6-B8D379EBCA77}"/>
                </c:ext>
              </c:extLst>
            </c:dLbl>
            <c:dLbl>
              <c:idx val="1"/>
              <c:layout>
                <c:manualLayout>
                  <c:x val="-1.9595031971836887E-3"/>
                  <c:y val="-0.2699724517906339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BD-44BE-A3D6-B8D379EBCA77}"/>
                </c:ext>
              </c:extLst>
            </c:dLbl>
            <c:dLbl>
              <c:idx val="2"/>
              <c:layout>
                <c:manualLayout>
                  <c:x val="-1.9595031971836887E-3"/>
                  <c:y val="-0.333333333333333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BD-44BE-A3D6-B8D379EBCA77}"/>
                </c:ext>
              </c:extLst>
            </c:dLbl>
            <c:dLbl>
              <c:idx val="3"/>
              <c:layout>
                <c:manualLayout>
                  <c:x val="-1.9595031971836887E-3"/>
                  <c:y val="-0.3636363636363638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BD-44BE-A3D6-B8D379EBCA77}"/>
                </c:ext>
              </c:extLst>
            </c:dLbl>
            <c:dLbl>
              <c:idx val="4"/>
              <c:layout>
                <c:manualLayout>
                  <c:x val="-1.7916526514879932E-2"/>
                  <c:y val="-0.5890507468949800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BBD-44BE-A3D6-B8D379EBCA77}"/>
                </c:ext>
              </c:extLst>
            </c:dLbl>
            <c:dLbl>
              <c:idx val="5"/>
              <c:layout>
                <c:manualLayout>
                  <c:x val="-1.4048232782093216E-3"/>
                  <c:y val="-0.5279700282593525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BBD-44BE-A3D6-B8D379EBCA77}"/>
                </c:ext>
              </c:extLst>
            </c:dLbl>
            <c:dLbl>
              <c:idx val="6"/>
              <c:layout>
                <c:manualLayout>
                  <c:x val="2.3822693981338332E-2"/>
                  <c:y val="-0.4784147059337789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BBD-44BE-A3D6-B8D379EBCA77}"/>
                </c:ext>
              </c:extLst>
            </c:dLbl>
            <c:spPr>
              <a:solidFill>
                <a:schemeClr val="bg1"/>
              </a:solidFill>
              <a:ln>
                <a:solidFill>
                  <a:srgbClr val="FF0000"/>
                </a:solidFill>
                <a:prstDash val="dash"/>
              </a:ln>
            </c:spPr>
            <c:txPr>
              <a:bodyPr/>
              <a:lstStyle/>
              <a:p>
                <a:pPr>
                  <a:defRPr sz="1400"/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611.7'!$C$3:$I$3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'Gráfico 611.7'!$C$13:$I$13</c:f>
              <c:numCache>
                <c:formatCode>#,##0</c:formatCode>
                <c:ptCount val="7"/>
                <c:pt idx="0">
                  <c:v>9308</c:v>
                </c:pt>
                <c:pt idx="1">
                  <c:v>191598</c:v>
                </c:pt>
                <c:pt idx="2">
                  <c:v>1888777</c:v>
                </c:pt>
                <c:pt idx="3">
                  <c:v>2945390</c:v>
                </c:pt>
                <c:pt idx="4">
                  <c:v>15566964</c:v>
                </c:pt>
                <c:pt idx="5" formatCode="&quot;$&quot;#,##0_);[Red]\(&quot;$&quot;#,##0\)">
                  <c:v>10880860</c:v>
                </c:pt>
                <c:pt idx="6" formatCode="&quot;$&quot;#,##0_);[Red]\(&quot;$&quot;#,##0\)">
                  <c:v>14026223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BBD-44BE-A3D6-B8D379EBCA77}"/>
            </c:ext>
          </c:extLst>
        </c:ser>
        <c:ser>
          <c:idx val="2"/>
          <c:order val="1"/>
          <c:tx>
            <c:strRef>
              <c:f>'Gráfico 611.7'!$B$5</c:f>
              <c:strCache>
                <c:ptCount val="1"/>
                <c:pt idx="0">
                  <c:v>Total donaciones por año de Personas Jurídicas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9595039955366549E-3"/>
                  <c:y val="-0.1157024793388429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BD-44BE-A3D6-B8D379EBCA77}"/>
                </c:ext>
              </c:extLst>
            </c:dLbl>
            <c:dLbl>
              <c:idx val="1"/>
              <c:layout>
                <c:manualLayout>
                  <c:x val="-3.2666976555368863E-3"/>
                  <c:y val="-0.2194844297312576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BBD-44BE-A3D6-B8D379EBCA77}"/>
                </c:ext>
              </c:extLst>
            </c:dLbl>
            <c:dLbl>
              <c:idx val="2"/>
              <c:layout>
                <c:manualLayout>
                  <c:x val="-1.5683895408034079E-2"/>
                  <c:y val="-0.2383561899322170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BBD-44BE-A3D6-B8D379EBCA77}"/>
                </c:ext>
              </c:extLst>
            </c:dLbl>
            <c:dLbl>
              <c:idx val="3"/>
              <c:layout>
                <c:manualLayout>
                  <c:x val="-3.9190696422020657E-3"/>
                  <c:y val="-0.2347776217092033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BBD-44BE-A3D6-B8D379EBCA77}"/>
                </c:ext>
              </c:extLst>
            </c:dLbl>
            <c:dLbl>
              <c:idx val="4"/>
              <c:layout>
                <c:manualLayout>
                  <c:x val="-1.8471251881710053E-2"/>
                  <c:y val="-0.2697641292247795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BBD-44BE-A3D6-B8D379EBCA77}"/>
                </c:ext>
              </c:extLst>
            </c:dLbl>
            <c:dLbl>
              <c:idx val="5"/>
              <c:layout>
                <c:manualLayout>
                  <c:x val="0"/>
                  <c:y val="-0.2589566310496543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BBD-44BE-A3D6-B8D379EBCA77}"/>
                </c:ext>
              </c:extLst>
            </c:dLbl>
            <c:dLbl>
              <c:idx val="6"/>
              <c:layout>
                <c:manualLayout>
                  <c:x val="2.3725116095040039E-2"/>
                  <c:y val="-0.22465178899269717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$10.647.415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BBD-44BE-A3D6-B8D379EBCA77}"/>
                </c:ext>
              </c:extLst>
            </c:dLbl>
            <c:spPr>
              <a:solidFill>
                <a:schemeClr val="bg1"/>
              </a:solidFill>
              <a:ln w="3175" cap="sq">
                <a:solidFill>
                  <a:schemeClr val="bg1">
                    <a:lumMod val="50000"/>
                  </a:schemeClr>
                </a:solidFill>
                <a:prstDash val="dash"/>
              </a:ln>
            </c:spPr>
            <c:txPr>
              <a:bodyPr/>
              <a:lstStyle/>
              <a:p>
                <a:pPr>
                  <a:defRPr sz="1400" b="1"/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611.7'!$C$3:$I$3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'Gráfico 611.7'!$C$14:$I$14</c:f>
              <c:numCache>
                <c:formatCode>#,##0</c:formatCode>
                <c:ptCount val="7"/>
                <c:pt idx="0">
                  <c:v>2945390</c:v>
                </c:pt>
                <c:pt idx="1">
                  <c:v>8886455</c:v>
                </c:pt>
                <c:pt idx="2">
                  <c:v>10391043</c:v>
                </c:pt>
                <c:pt idx="3">
                  <c:v>11098606</c:v>
                </c:pt>
                <c:pt idx="4">
                  <c:v>13476417</c:v>
                </c:pt>
                <c:pt idx="5" formatCode="&quot;$&quot;#,##0_);[Red]\(&quot;$&quot;#,##0\)">
                  <c:v>13666296</c:v>
                </c:pt>
                <c:pt idx="6" formatCode="&quot;$&quot;#,##0_);[Red]\(&quot;$&quot;#,##0\)">
                  <c:v>10647693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6BBD-44BE-A3D6-B8D379EBCA7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overlap val="100"/>
        <c:axId val="91254144"/>
        <c:axId val="84956288"/>
      </c:barChart>
      <c:catAx>
        <c:axId val="91254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/>
            </a:pPr>
            <a:endParaRPr lang="es-ES"/>
          </a:p>
        </c:txPr>
        <c:crossAx val="84956288"/>
        <c:crossesAt val="0"/>
        <c:auto val="1"/>
        <c:lblAlgn val="ctr"/>
        <c:lblOffset val="100"/>
        <c:noMultiLvlLbl val="0"/>
      </c:catAx>
      <c:valAx>
        <c:axId val="84956288"/>
        <c:scaling>
          <c:orientation val="minMax"/>
        </c:scaling>
        <c:delete val="0"/>
        <c:axPos val="l"/>
        <c:majorGridlines>
          <c:spPr>
            <a:effectLst>
              <a:outerShdw blurRad="50800" dist="50800" dir="5400000" algn="ctr" rotWithShape="0">
                <a:schemeClr val="tx2">
                  <a:lumMod val="40000"/>
                  <a:lumOff val="60000"/>
                </a:schemeClr>
              </a:outerShdw>
            </a:effectLst>
          </c:spPr>
        </c:majorGridlines>
        <c:numFmt formatCode="&quot;$&quot;\ #,##0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s-ES"/>
          </a:p>
        </c:txPr>
        <c:crossAx val="91254144"/>
        <c:crosses val="autoZero"/>
        <c:crossBetween val="between"/>
      </c:valAx>
      <c:spPr>
        <a:ln>
          <a:solidFill>
            <a:schemeClr val="bg1">
              <a:lumMod val="50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6888932897293305"/>
          <c:y val="0.53600890562254844"/>
          <c:w val="0.20652956630540889"/>
          <c:h val="0.23590201483881873"/>
        </c:manualLayout>
      </c:layout>
      <c:overlay val="0"/>
      <c:txPr>
        <a:bodyPr/>
        <a:lstStyle/>
        <a:p>
          <a:pPr>
            <a:defRPr sz="1200"/>
          </a:pPr>
          <a:endParaRPr lang="es-ES"/>
        </a:p>
      </c:txPr>
    </c:legend>
    <c:plotVisOnly val="1"/>
    <c:dispBlanksAs val="gap"/>
    <c:showDLblsOverMax val="0"/>
  </c:chart>
  <c:spPr>
    <a:noFill/>
    <a:ln w="15875" cmpd="sng"/>
  </c:spPr>
  <c:externalData r:id="rId2">
    <c:autoUpdate val="0"/>
  </c:externalData>
</c:chartSpace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://sociedadcivil.ministeriodesarrollosocial.gob.cl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7FDE92-E28D-49D6-B046-AF2A9F7F8BA5}" type="doc">
      <dgm:prSet loTypeId="urn:microsoft.com/office/officeart/2005/8/layout/defaul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CL"/>
        </a:p>
      </dgm:t>
    </dgm:pt>
    <dgm:pt modelId="{4CD5AF0E-DE8F-410F-9C63-77961B4C7794}">
      <dgm:prSet phldrT="[Texto]"/>
      <dgm:spPr/>
      <dgm:t>
        <a:bodyPr/>
        <a:lstStyle/>
        <a:p>
          <a:r>
            <a:rPr lang="es-CL" dirty="0"/>
            <a:t>Postulantes</a:t>
          </a:r>
        </a:p>
      </dgm:t>
    </dgm:pt>
    <dgm:pt modelId="{0FE6C378-539E-44B3-91EA-7DE11CE2DB11}" type="parTrans" cxnId="{163963DA-981E-4E23-854B-92AB19A4C432}">
      <dgm:prSet/>
      <dgm:spPr/>
      <dgm:t>
        <a:bodyPr/>
        <a:lstStyle/>
        <a:p>
          <a:endParaRPr lang="es-CL"/>
        </a:p>
      </dgm:t>
    </dgm:pt>
    <dgm:pt modelId="{2AB21D96-0F93-4030-BF16-D8C68F280B12}" type="sibTrans" cxnId="{163963DA-981E-4E23-854B-92AB19A4C432}">
      <dgm:prSet/>
      <dgm:spPr/>
      <dgm:t>
        <a:bodyPr/>
        <a:lstStyle/>
        <a:p>
          <a:endParaRPr lang="es-CL"/>
        </a:p>
      </dgm:t>
    </dgm:pt>
    <dgm:pt modelId="{B69BE2F5-FBE4-493C-B05F-490BED2760F2}">
      <dgm:prSet phldrT="[Texto]"/>
      <dgm:spPr/>
      <dgm:t>
        <a:bodyPr/>
        <a:lstStyle/>
        <a:p>
          <a:r>
            <a:rPr lang="es-CL" dirty="0"/>
            <a:t>Tipo de proyectos</a:t>
          </a:r>
        </a:p>
      </dgm:t>
    </dgm:pt>
    <dgm:pt modelId="{C04B7223-B78F-4D64-B974-43BCE77D0769}" type="parTrans" cxnId="{D4139664-4FF2-4634-957A-A84B6F278549}">
      <dgm:prSet/>
      <dgm:spPr/>
      <dgm:t>
        <a:bodyPr/>
        <a:lstStyle/>
        <a:p>
          <a:endParaRPr lang="es-CL"/>
        </a:p>
      </dgm:t>
    </dgm:pt>
    <dgm:pt modelId="{C4A73D55-E5E0-4165-A2F7-D5F7C7C89783}" type="sibTrans" cxnId="{D4139664-4FF2-4634-957A-A84B6F278549}">
      <dgm:prSet/>
      <dgm:spPr/>
      <dgm:t>
        <a:bodyPr/>
        <a:lstStyle/>
        <a:p>
          <a:endParaRPr lang="es-CL"/>
        </a:p>
      </dgm:t>
    </dgm:pt>
    <dgm:pt modelId="{FCAB6B87-B63D-4213-ACCE-2401D90A0CDA}">
      <dgm:prSet phldrT="[Texto]"/>
      <dgm:spPr/>
      <dgm:t>
        <a:bodyPr/>
        <a:lstStyle/>
        <a:p>
          <a:r>
            <a:rPr lang="es-CL" dirty="0"/>
            <a:t>Líneas y Financiamiento</a:t>
          </a:r>
        </a:p>
      </dgm:t>
    </dgm:pt>
    <dgm:pt modelId="{E01BD10A-F087-42D9-BDA9-57BAEA076C12}" type="parTrans" cxnId="{C0B439E1-BDDA-47DF-BC77-F250E51B1033}">
      <dgm:prSet/>
      <dgm:spPr/>
      <dgm:t>
        <a:bodyPr/>
        <a:lstStyle/>
        <a:p>
          <a:endParaRPr lang="es-CL"/>
        </a:p>
      </dgm:t>
    </dgm:pt>
    <dgm:pt modelId="{E5ADD4F6-74B7-4F24-BFF7-E9F0F3720C7B}" type="sibTrans" cxnId="{C0B439E1-BDDA-47DF-BC77-F250E51B1033}">
      <dgm:prSet/>
      <dgm:spPr/>
      <dgm:t>
        <a:bodyPr/>
        <a:lstStyle/>
        <a:p>
          <a:endParaRPr lang="es-CL"/>
        </a:p>
      </dgm:t>
    </dgm:pt>
    <dgm:pt modelId="{CEFF68A1-C2FD-46ED-B92D-7FEB847FDA8A}">
      <dgm:prSet phldrT="[Texto]"/>
      <dgm:spPr/>
      <dgm:t>
        <a:bodyPr/>
        <a:lstStyle/>
        <a:p>
          <a:r>
            <a:rPr lang="es-CL" dirty="0"/>
            <a:t>Forma de postular y plazos</a:t>
          </a:r>
        </a:p>
      </dgm:t>
    </dgm:pt>
    <dgm:pt modelId="{FFBC3D63-3986-454C-B6A9-BB5E6D08C202}" type="parTrans" cxnId="{9760AF8F-20CF-45CE-9CDC-F58E1F3A8C17}">
      <dgm:prSet/>
      <dgm:spPr/>
      <dgm:t>
        <a:bodyPr/>
        <a:lstStyle/>
        <a:p>
          <a:endParaRPr lang="es-CL"/>
        </a:p>
      </dgm:t>
    </dgm:pt>
    <dgm:pt modelId="{3DD06BD1-FFBC-4905-BAD0-625A8A862934}" type="sibTrans" cxnId="{9760AF8F-20CF-45CE-9CDC-F58E1F3A8C17}">
      <dgm:prSet/>
      <dgm:spPr/>
      <dgm:t>
        <a:bodyPr/>
        <a:lstStyle/>
        <a:p>
          <a:endParaRPr lang="es-CL"/>
        </a:p>
      </dgm:t>
    </dgm:pt>
    <dgm:pt modelId="{1072C29E-FA05-4F67-A4C6-EC6800C55D79}" type="pres">
      <dgm:prSet presAssocID="{5B7FDE92-E28D-49D6-B046-AF2A9F7F8B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9841F7A-B623-4A53-AC36-859D2D62D81C}" type="pres">
      <dgm:prSet presAssocID="{4CD5AF0E-DE8F-410F-9C63-77961B4C7794}" presName="node" presStyleLbl="node1" presStyleIdx="0" presStyleCnt="4" custLinFactX="7968" custLinFactNeighborX="100000" custLinFactNeighborY="-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9A3E3E-E7A1-4130-8110-77DF6A84F37A}" type="pres">
      <dgm:prSet presAssocID="{2AB21D96-0F93-4030-BF16-D8C68F280B12}" presName="sibTrans" presStyleCnt="0"/>
      <dgm:spPr/>
    </dgm:pt>
    <dgm:pt modelId="{3D2690D7-4EF5-4C26-800A-0DB72C949269}" type="pres">
      <dgm:prSet presAssocID="{B69BE2F5-FBE4-493C-B05F-490BED2760F2}" presName="node" presStyleLbl="node1" presStyleIdx="1" presStyleCnt="4" custLinFactX="-9618" custLinFactNeighborX="-100000" custLinFactNeighborY="-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4154D9-299D-4FC9-A5A9-9E39671F696C}" type="pres">
      <dgm:prSet presAssocID="{C4A73D55-E5E0-4165-A2F7-D5F7C7C89783}" presName="sibTrans" presStyleCnt="0"/>
      <dgm:spPr/>
    </dgm:pt>
    <dgm:pt modelId="{75673216-7082-4908-ACAD-BBF297A1DA05}" type="pres">
      <dgm:prSet presAssocID="{FCAB6B87-B63D-4213-ACCE-2401D90A0CD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6EA64E-DE02-4913-A5CE-AFF51CDBD853}" type="pres">
      <dgm:prSet presAssocID="{E5ADD4F6-74B7-4F24-BFF7-E9F0F3720C7B}" presName="sibTrans" presStyleCnt="0"/>
      <dgm:spPr/>
    </dgm:pt>
    <dgm:pt modelId="{D4303CD3-8686-4D33-8B70-5F8CB5AD0240}" type="pres">
      <dgm:prSet presAssocID="{CEFF68A1-C2FD-46ED-B92D-7FEB847FDA8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4139664-4FF2-4634-957A-A84B6F278549}" srcId="{5B7FDE92-E28D-49D6-B046-AF2A9F7F8BA5}" destId="{B69BE2F5-FBE4-493C-B05F-490BED2760F2}" srcOrd="1" destOrd="0" parTransId="{C04B7223-B78F-4D64-B974-43BCE77D0769}" sibTransId="{C4A73D55-E5E0-4165-A2F7-D5F7C7C89783}"/>
    <dgm:cxn modelId="{1338C7D2-CCE2-466D-9CA6-2A0C1DFAB5F8}" type="presOf" srcId="{4CD5AF0E-DE8F-410F-9C63-77961B4C7794}" destId="{59841F7A-B623-4A53-AC36-859D2D62D81C}" srcOrd="0" destOrd="0" presId="urn:microsoft.com/office/officeart/2005/8/layout/default"/>
    <dgm:cxn modelId="{A10A9116-654A-4E8D-9101-013B9C9EE25E}" type="presOf" srcId="{B69BE2F5-FBE4-493C-B05F-490BED2760F2}" destId="{3D2690D7-4EF5-4C26-800A-0DB72C949269}" srcOrd="0" destOrd="0" presId="urn:microsoft.com/office/officeart/2005/8/layout/default"/>
    <dgm:cxn modelId="{13E78EDF-4480-4545-A468-C8AD59D1349D}" type="presOf" srcId="{CEFF68A1-C2FD-46ED-B92D-7FEB847FDA8A}" destId="{D4303CD3-8686-4D33-8B70-5F8CB5AD0240}" srcOrd="0" destOrd="0" presId="urn:microsoft.com/office/officeart/2005/8/layout/default"/>
    <dgm:cxn modelId="{C0B439E1-BDDA-47DF-BC77-F250E51B1033}" srcId="{5B7FDE92-E28D-49D6-B046-AF2A9F7F8BA5}" destId="{FCAB6B87-B63D-4213-ACCE-2401D90A0CDA}" srcOrd="2" destOrd="0" parTransId="{E01BD10A-F087-42D9-BDA9-57BAEA076C12}" sibTransId="{E5ADD4F6-74B7-4F24-BFF7-E9F0F3720C7B}"/>
    <dgm:cxn modelId="{9760AF8F-20CF-45CE-9CDC-F58E1F3A8C17}" srcId="{5B7FDE92-E28D-49D6-B046-AF2A9F7F8BA5}" destId="{CEFF68A1-C2FD-46ED-B92D-7FEB847FDA8A}" srcOrd="3" destOrd="0" parTransId="{FFBC3D63-3986-454C-B6A9-BB5E6D08C202}" sibTransId="{3DD06BD1-FFBC-4905-BAD0-625A8A862934}"/>
    <dgm:cxn modelId="{8581720C-3F40-4588-ABF6-9D1FB7ABA4B7}" type="presOf" srcId="{5B7FDE92-E28D-49D6-B046-AF2A9F7F8BA5}" destId="{1072C29E-FA05-4F67-A4C6-EC6800C55D79}" srcOrd="0" destOrd="0" presId="urn:microsoft.com/office/officeart/2005/8/layout/default"/>
    <dgm:cxn modelId="{9EE337BF-FE0C-450F-B83E-B8A64D2B922B}" type="presOf" srcId="{FCAB6B87-B63D-4213-ACCE-2401D90A0CDA}" destId="{75673216-7082-4908-ACAD-BBF297A1DA05}" srcOrd="0" destOrd="0" presId="urn:microsoft.com/office/officeart/2005/8/layout/default"/>
    <dgm:cxn modelId="{163963DA-981E-4E23-854B-92AB19A4C432}" srcId="{5B7FDE92-E28D-49D6-B046-AF2A9F7F8BA5}" destId="{4CD5AF0E-DE8F-410F-9C63-77961B4C7794}" srcOrd="0" destOrd="0" parTransId="{0FE6C378-539E-44B3-91EA-7DE11CE2DB11}" sibTransId="{2AB21D96-0F93-4030-BF16-D8C68F280B12}"/>
    <dgm:cxn modelId="{03CBECA6-1B5D-4ACB-9436-02D1673D8B55}" type="presParOf" srcId="{1072C29E-FA05-4F67-A4C6-EC6800C55D79}" destId="{59841F7A-B623-4A53-AC36-859D2D62D81C}" srcOrd="0" destOrd="0" presId="urn:microsoft.com/office/officeart/2005/8/layout/default"/>
    <dgm:cxn modelId="{8B3ED2E9-18ED-4C1E-81A5-78850FFE203C}" type="presParOf" srcId="{1072C29E-FA05-4F67-A4C6-EC6800C55D79}" destId="{9B9A3E3E-E7A1-4130-8110-77DF6A84F37A}" srcOrd="1" destOrd="0" presId="urn:microsoft.com/office/officeart/2005/8/layout/default"/>
    <dgm:cxn modelId="{2E213F09-C4CE-4240-9499-6C02CCF0232B}" type="presParOf" srcId="{1072C29E-FA05-4F67-A4C6-EC6800C55D79}" destId="{3D2690D7-4EF5-4C26-800A-0DB72C949269}" srcOrd="2" destOrd="0" presId="urn:microsoft.com/office/officeart/2005/8/layout/default"/>
    <dgm:cxn modelId="{DE92F54C-90DF-41E0-98EF-CE12CA38E898}" type="presParOf" srcId="{1072C29E-FA05-4F67-A4C6-EC6800C55D79}" destId="{954154D9-299D-4FC9-A5A9-9E39671F696C}" srcOrd="3" destOrd="0" presId="urn:microsoft.com/office/officeart/2005/8/layout/default"/>
    <dgm:cxn modelId="{A88C40A6-745B-4ED6-A9AD-B916C914DCDD}" type="presParOf" srcId="{1072C29E-FA05-4F67-A4C6-EC6800C55D79}" destId="{75673216-7082-4908-ACAD-BBF297A1DA05}" srcOrd="4" destOrd="0" presId="urn:microsoft.com/office/officeart/2005/8/layout/default"/>
    <dgm:cxn modelId="{63A1C7C1-C242-497B-B23F-E5EF720D9F2F}" type="presParOf" srcId="{1072C29E-FA05-4F67-A4C6-EC6800C55D79}" destId="{7C6EA64E-DE02-4913-A5CE-AFF51CDBD853}" srcOrd="5" destOrd="0" presId="urn:microsoft.com/office/officeart/2005/8/layout/default"/>
    <dgm:cxn modelId="{610F9468-0BD6-4DEF-A524-DA661AC3CB22}" type="presParOf" srcId="{1072C29E-FA05-4F67-A4C6-EC6800C55D79}" destId="{D4303CD3-8686-4D33-8B70-5F8CB5AD0240}" srcOrd="6" destOrd="0" presId="urn:microsoft.com/office/officeart/2005/8/layout/defaul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1ECFEA-BEA7-4E03-8193-3774F52495D2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L"/>
        </a:p>
      </dgm:t>
    </dgm:pt>
    <dgm:pt modelId="{712A66B3-06BF-4F8D-B7F9-75A4FA1310C0}">
      <dgm:prSet phldrT="[Texto]" custT="1"/>
      <dgm:spPr/>
      <dgm:t>
        <a:bodyPr/>
        <a:lstStyle/>
        <a:p>
          <a:r>
            <a:rPr lang="es-CL" sz="1600" b="1" dirty="0"/>
            <a:t>Acción Social</a:t>
          </a:r>
        </a:p>
      </dgm:t>
    </dgm:pt>
    <dgm:pt modelId="{63B6E03A-FE49-41FF-A0A7-FFFE641FA844}" type="parTrans" cxnId="{2E6E07A2-C69B-4A54-BA1E-CFA98C4C9592}">
      <dgm:prSet/>
      <dgm:spPr/>
      <dgm:t>
        <a:bodyPr/>
        <a:lstStyle/>
        <a:p>
          <a:endParaRPr lang="es-CL" sz="1400"/>
        </a:p>
      </dgm:t>
    </dgm:pt>
    <dgm:pt modelId="{A51BD85B-9AD7-4E87-A5F8-C59BB41B8188}" type="sibTrans" cxnId="{2E6E07A2-C69B-4A54-BA1E-CFA98C4C9592}">
      <dgm:prSet/>
      <dgm:spPr/>
      <dgm:t>
        <a:bodyPr/>
        <a:lstStyle/>
        <a:p>
          <a:endParaRPr lang="es-CL" sz="1400"/>
        </a:p>
      </dgm:t>
    </dgm:pt>
    <dgm:pt modelId="{36DDCC08-3A7B-4EA1-855C-154B2C95777C}">
      <dgm:prSet phldrT="[Texto]" custT="1"/>
      <dgm:spPr/>
      <dgm:t>
        <a:bodyPr/>
        <a:lstStyle/>
        <a:p>
          <a:pPr algn="just"/>
          <a:r>
            <a:rPr lang="es-CL" sz="1800" kern="1200" dirty="0" smtClean="0">
              <a:solidFill>
                <a:srgbClr val="006CB7"/>
              </a:solidFill>
            </a:rPr>
            <a:t>Proyectos que generen </a:t>
          </a:r>
          <a:r>
            <a:rPr lang="es-CL" sz="1800" b="1" u="sng" kern="1200" dirty="0" smtClean="0">
              <a:solidFill>
                <a:srgbClr val="006CB7"/>
              </a:solidFill>
            </a:rPr>
            <a:t>acciones de Innovación Social, cuyos beneficiarios sean personas en situación de pobreza y/o vulnerabilidad social</a:t>
          </a:r>
          <a:r>
            <a:rPr lang="es-CL" sz="1800" b="1" kern="1200" dirty="0" smtClean="0">
              <a:solidFill>
                <a:srgbClr val="006CB7"/>
              </a:solidFill>
            </a:rPr>
            <a:t>,</a:t>
          </a:r>
          <a:r>
            <a:rPr lang="es-CL" sz="1800" kern="1200" dirty="0" smtClean="0">
              <a:solidFill>
                <a:srgbClr val="006CB7"/>
              </a:solidFill>
            </a:rPr>
            <a:t> fomentando el acceso a mejores condiciones de vida y bienestar social de las personas o grupos vulnerables, o </a:t>
          </a:r>
          <a:r>
            <a:rPr lang="es-CL" sz="1800" b="1" kern="1200" dirty="0" smtClean="0">
              <a:solidFill>
                <a:srgbClr val="006CB7"/>
              </a:solidFill>
            </a:rPr>
            <a:t>que promuevan en sus comunidades mejoras en su entorno físico vecinal, o la generación de redes y/o cohesión social, entre otros.</a:t>
          </a:r>
          <a:endParaRPr lang="es-CL" sz="18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gm:t>
    </dgm:pt>
    <dgm:pt modelId="{0E8A0B75-E026-47C1-9F7F-B28E69C1D4DA}" type="parTrans" cxnId="{D7F0F355-566E-4B76-953B-65468516446E}">
      <dgm:prSet/>
      <dgm:spPr/>
      <dgm:t>
        <a:bodyPr/>
        <a:lstStyle/>
        <a:p>
          <a:endParaRPr lang="es-CL" sz="1400"/>
        </a:p>
      </dgm:t>
    </dgm:pt>
    <dgm:pt modelId="{E6A3BC8B-0D43-4643-A4F0-B347965EA0BF}" type="sibTrans" cxnId="{D7F0F355-566E-4B76-953B-65468516446E}">
      <dgm:prSet/>
      <dgm:spPr/>
      <dgm:t>
        <a:bodyPr/>
        <a:lstStyle/>
        <a:p>
          <a:endParaRPr lang="es-CL" sz="1400"/>
        </a:p>
      </dgm:t>
    </dgm:pt>
    <dgm:pt modelId="{3CBE6EE8-0303-4CE4-8B1A-0F290CBEC579}">
      <dgm:prSet phldrT="[Texto]" custT="1"/>
      <dgm:spPr/>
      <dgm:t>
        <a:bodyPr/>
        <a:lstStyle/>
        <a:p>
          <a:r>
            <a:rPr lang="es-CL" sz="1600" b="1" dirty="0"/>
            <a:t>Análisis de Experiencia</a:t>
          </a:r>
        </a:p>
      </dgm:t>
    </dgm:pt>
    <dgm:pt modelId="{04C778D8-88CC-4E71-80A0-A64568E0426C}" type="parTrans" cxnId="{619878F6-9496-4C07-9D73-A1C813F43AEC}">
      <dgm:prSet/>
      <dgm:spPr/>
      <dgm:t>
        <a:bodyPr/>
        <a:lstStyle/>
        <a:p>
          <a:endParaRPr lang="es-CL" sz="1400"/>
        </a:p>
      </dgm:t>
    </dgm:pt>
    <dgm:pt modelId="{3DE50968-AB12-4137-A65A-D39BC39E627B}" type="sibTrans" cxnId="{619878F6-9496-4C07-9D73-A1C813F43AEC}">
      <dgm:prSet/>
      <dgm:spPr/>
      <dgm:t>
        <a:bodyPr/>
        <a:lstStyle/>
        <a:p>
          <a:endParaRPr lang="es-CL" sz="1400"/>
        </a:p>
      </dgm:t>
    </dgm:pt>
    <dgm:pt modelId="{501E7537-882B-43C3-ACD5-F942DFE40521}">
      <dgm:prSet phldrT="[Texto]" custT="1"/>
      <dgm:spPr/>
      <dgm:t>
        <a:bodyPr/>
        <a:lstStyle/>
        <a:p>
          <a:pPr algn="just"/>
          <a:r>
            <a:rPr lang="es-CL" sz="18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Proyectos que </a:t>
          </a:r>
          <a:r>
            <a:rPr lang="es-CL" sz="1800" b="1" u="sng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Analicen y Sistematicen Experiencias Innovadoras</a:t>
          </a:r>
          <a:r>
            <a:rPr lang="es-CL" sz="1800" u="sng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 </a:t>
          </a:r>
          <a:r>
            <a:rPr lang="es-CL" sz="18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para el desarrollo social, </a:t>
          </a:r>
          <a:r>
            <a:rPr lang="es-CL" sz="1800" kern="1200" dirty="0" smtClean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que hayan sido implementadas y que </a:t>
          </a:r>
          <a:r>
            <a:rPr lang="es-CL" sz="1800" b="1" u="sng" kern="1200" dirty="0" smtClean="0">
              <a:solidFill>
                <a:srgbClr val="006CB7"/>
              </a:solidFill>
            </a:rPr>
            <a:t>puedan entregar insumos para la generación de programas o iniciativas sociales </a:t>
          </a:r>
          <a:r>
            <a:rPr lang="es-CL" sz="1800" b="1" kern="1200" dirty="0" smtClean="0">
              <a:solidFill>
                <a:srgbClr val="006CB7"/>
              </a:solidFill>
            </a:rPr>
            <a:t>que promuevan la movilidad e integración social</a:t>
          </a:r>
          <a:r>
            <a:rPr lang="es-CL" sz="1800" kern="1200" dirty="0" smtClean="0">
              <a:solidFill>
                <a:srgbClr val="006CB7"/>
              </a:solidFill>
            </a:rPr>
            <a:t>, la participación con igualdad de oportunidades en la vida nacional y el acceso por parte de las personas o grupos vulnerables a mejores condiciones de vida.</a:t>
          </a:r>
          <a:endParaRPr lang="es-CL" sz="18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gm:t>
    </dgm:pt>
    <dgm:pt modelId="{4E91E5DD-AAC1-49EF-BD2D-AB6E3A96986B}" type="parTrans" cxnId="{5C85500A-0254-4586-87C1-2AD40ED64D28}">
      <dgm:prSet/>
      <dgm:spPr/>
      <dgm:t>
        <a:bodyPr/>
        <a:lstStyle/>
        <a:p>
          <a:endParaRPr lang="es-CL" sz="1400"/>
        </a:p>
      </dgm:t>
    </dgm:pt>
    <dgm:pt modelId="{242C5B86-0F6E-429F-B8B1-AAD33B372E75}" type="sibTrans" cxnId="{5C85500A-0254-4586-87C1-2AD40ED64D28}">
      <dgm:prSet/>
      <dgm:spPr/>
      <dgm:t>
        <a:bodyPr/>
        <a:lstStyle/>
        <a:p>
          <a:endParaRPr lang="es-CL" sz="1400"/>
        </a:p>
      </dgm:t>
    </dgm:pt>
    <dgm:pt modelId="{7BD93C57-65B0-4E8E-8407-B52444F60A72}" type="pres">
      <dgm:prSet presAssocID="{421ECFEA-BEA7-4E03-8193-3774F52495D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E35942D-9CA7-4264-A7DC-0A95E05B52C8}" type="pres">
      <dgm:prSet presAssocID="{712A66B3-06BF-4F8D-B7F9-75A4FA1310C0}" presName="composite" presStyleCnt="0"/>
      <dgm:spPr/>
    </dgm:pt>
    <dgm:pt modelId="{5ACB242C-D44A-4E74-AE1C-03EB59CD0BC6}" type="pres">
      <dgm:prSet presAssocID="{712A66B3-06BF-4F8D-B7F9-75A4FA1310C0}" presName="parentText" presStyleLbl="alignNode1" presStyleIdx="0" presStyleCnt="2" custScaleX="12044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ACBDDD-E57F-4BEB-BB8B-84940D91C598}" type="pres">
      <dgm:prSet presAssocID="{712A66B3-06BF-4F8D-B7F9-75A4FA1310C0}" presName="descendantText" presStyleLbl="alignAcc1" presStyleIdx="0" presStyleCnt="2" custScaleY="143500" custLinFactNeighborX="161" custLinFactNeighborY="-116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3DCACD-A5B9-4AE7-9763-AA663D045F21}" type="pres">
      <dgm:prSet presAssocID="{A51BD85B-9AD7-4E87-A5F8-C59BB41B8188}" presName="sp" presStyleCnt="0"/>
      <dgm:spPr/>
    </dgm:pt>
    <dgm:pt modelId="{3E0CCF74-8A08-4FEC-985B-1355BCED4DFF}" type="pres">
      <dgm:prSet presAssocID="{3CBE6EE8-0303-4CE4-8B1A-0F290CBEC579}" presName="composite" presStyleCnt="0"/>
      <dgm:spPr/>
    </dgm:pt>
    <dgm:pt modelId="{23F21A13-B7AA-496D-BE30-9E832C345B28}" type="pres">
      <dgm:prSet presAssocID="{3CBE6EE8-0303-4CE4-8B1A-0F290CBEC579}" presName="parentText" presStyleLbl="alignNode1" presStyleIdx="1" presStyleCnt="2" custScaleX="11027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D05340-E7D1-467F-A37B-AA148AAD325B}" type="pres">
      <dgm:prSet presAssocID="{3CBE6EE8-0303-4CE4-8B1A-0F290CBEC579}" presName="descendantText" presStyleLbl="alignAcc1" presStyleIdx="1" presStyleCnt="2" custScaleY="18421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35683EB-0B03-4454-9B69-AD3DCC441887}" type="presOf" srcId="{36DDCC08-3A7B-4EA1-855C-154B2C95777C}" destId="{94ACBDDD-E57F-4BEB-BB8B-84940D91C598}" srcOrd="0" destOrd="0" presId="urn:microsoft.com/office/officeart/2005/8/layout/chevron2"/>
    <dgm:cxn modelId="{D7F0F355-566E-4B76-953B-65468516446E}" srcId="{712A66B3-06BF-4F8D-B7F9-75A4FA1310C0}" destId="{36DDCC08-3A7B-4EA1-855C-154B2C95777C}" srcOrd="0" destOrd="0" parTransId="{0E8A0B75-E026-47C1-9F7F-B28E69C1D4DA}" sibTransId="{E6A3BC8B-0D43-4643-A4F0-B347965EA0BF}"/>
    <dgm:cxn modelId="{5BCA1027-BAF9-4FA0-9132-A8B671613C10}" type="presOf" srcId="{421ECFEA-BEA7-4E03-8193-3774F52495D2}" destId="{7BD93C57-65B0-4E8E-8407-B52444F60A72}" srcOrd="0" destOrd="0" presId="urn:microsoft.com/office/officeart/2005/8/layout/chevron2"/>
    <dgm:cxn modelId="{5C85500A-0254-4586-87C1-2AD40ED64D28}" srcId="{3CBE6EE8-0303-4CE4-8B1A-0F290CBEC579}" destId="{501E7537-882B-43C3-ACD5-F942DFE40521}" srcOrd="0" destOrd="0" parTransId="{4E91E5DD-AAC1-49EF-BD2D-AB6E3A96986B}" sibTransId="{242C5B86-0F6E-429F-B8B1-AAD33B372E75}"/>
    <dgm:cxn modelId="{EE7C4E20-0866-400C-BC1A-423BD2B8500C}" type="presOf" srcId="{712A66B3-06BF-4F8D-B7F9-75A4FA1310C0}" destId="{5ACB242C-D44A-4E74-AE1C-03EB59CD0BC6}" srcOrd="0" destOrd="0" presId="urn:microsoft.com/office/officeart/2005/8/layout/chevron2"/>
    <dgm:cxn modelId="{619878F6-9496-4C07-9D73-A1C813F43AEC}" srcId="{421ECFEA-BEA7-4E03-8193-3774F52495D2}" destId="{3CBE6EE8-0303-4CE4-8B1A-0F290CBEC579}" srcOrd="1" destOrd="0" parTransId="{04C778D8-88CC-4E71-80A0-A64568E0426C}" sibTransId="{3DE50968-AB12-4137-A65A-D39BC39E627B}"/>
    <dgm:cxn modelId="{9D6B22EB-F348-4F88-82B7-F4ACF10F8E45}" type="presOf" srcId="{3CBE6EE8-0303-4CE4-8B1A-0F290CBEC579}" destId="{23F21A13-B7AA-496D-BE30-9E832C345B28}" srcOrd="0" destOrd="0" presId="urn:microsoft.com/office/officeart/2005/8/layout/chevron2"/>
    <dgm:cxn modelId="{445A2FD7-7ECD-479B-B3DC-046123044AD7}" type="presOf" srcId="{501E7537-882B-43C3-ACD5-F942DFE40521}" destId="{2AD05340-E7D1-467F-A37B-AA148AAD325B}" srcOrd="0" destOrd="0" presId="urn:microsoft.com/office/officeart/2005/8/layout/chevron2"/>
    <dgm:cxn modelId="{2E6E07A2-C69B-4A54-BA1E-CFA98C4C9592}" srcId="{421ECFEA-BEA7-4E03-8193-3774F52495D2}" destId="{712A66B3-06BF-4F8D-B7F9-75A4FA1310C0}" srcOrd="0" destOrd="0" parTransId="{63B6E03A-FE49-41FF-A0A7-FFFE641FA844}" sibTransId="{A51BD85B-9AD7-4E87-A5F8-C59BB41B8188}"/>
    <dgm:cxn modelId="{2FA5FD44-FFA0-4384-8EA1-964FBD36DA36}" type="presParOf" srcId="{7BD93C57-65B0-4E8E-8407-B52444F60A72}" destId="{7E35942D-9CA7-4264-A7DC-0A95E05B52C8}" srcOrd="0" destOrd="0" presId="urn:microsoft.com/office/officeart/2005/8/layout/chevron2"/>
    <dgm:cxn modelId="{732538A2-E65D-4EA6-A90A-F0853D15857A}" type="presParOf" srcId="{7E35942D-9CA7-4264-A7DC-0A95E05B52C8}" destId="{5ACB242C-D44A-4E74-AE1C-03EB59CD0BC6}" srcOrd="0" destOrd="0" presId="urn:microsoft.com/office/officeart/2005/8/layout/chevron2"/>
    <dgm:cxn modelId="{250FE004-ED14-4813-816C-B7EA7F712B68}" type="presParOf" srcId="{7E35942D-9CA7-4264-A7DC-0A95E05B52C8}" destId="{94ACBDDD-E57F-4BEB-BB8B-84940D91C598}" srcOrd="1" destOrd="0" presId="urn:microsoft.com/office/officeart/2005/8/layout/chevron2"/>
    <dgm:cxn modelId="{6E5A6415-48FF-43E6-AB1A-F15000BDA3A3}" type="presParOf" srcId="{7BD93C57-65B0-4E8E-8407-B52444F60A72}" destId="{953DCACD-A5B9-4AE7-9763-AA663D045F21}" srcOrd="1" destOrd="0" presId="urn:microsoft.com/office/officeart/2005/8/layout/chevron2"/>
    <dgm:cxn modelId="{F6F19DC3-F13E-4D6C-AB62-F1337E65E0A5}" type="presParOf" srcId="{7BD93C57-65B0-4E8E-8407-B52444F60A72}" destId="{3E0CCF74-8A08-4FEC-985B-1355BCED4DFF}" srcOrd="2" destOrd="0" presId="urn:microsoft.com/office/officeart/2005/8/layout/chevron2"/>
    <dgm:cxn modelId="{5F8F5DA2-E60A-45F2-AE66-398C711CFBDC}" type="presParOf" srcId="{3E0CCF74-8A08-4FEC-985B-1355BCED4DFF}" destId="{23F21A13-B7AA-496D-BE30-9E832C345B28}" srcOrd="0" destOrd="0" presId="urn:microsoft.com/office/officeart/2005/8/layout/chevron2"/>
    <dgm:cxn modelId="{F0FB58DD-F00D-4535-AEEF-837DD123E025}" type="presParOf" srcId="{3E0CCF74-8A08-4FEC-985B-1355BCED4DFF}" destId="{2AD05340-E7D1-467F-A37B-AA148AAD32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4998AF-F22B-4787-93AB-174A4176DCA7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L"/>
        </a:p>
      </dgm:t>
    </dgm:pt>
    <dgm:pt modelId="{9ED639D6-8F50-4973-BFBB-8B68255AC757}">
      <dgm:prSet phldrT="[Texto]"/>
      <dgm:spPr/>
      <dgm:t>
        <a:bodyPr/>
        <a:lstStyle/>
        <a:p>
          <a:r>
            <a:rPr lang="es-CL" dirty="0"/>
            <a:t>1</a:t>
          </a:r>
        </a:p>
      </dgm:t>
    </dgm:pt>
    <dgm:pt modelId="{AAD9D375-AC63-4C44-8A67-232BD95937A4}" type="parTrans" cxnId="{277CF21E-B5D2-47CE-A172-BC8BAF54A75D}">
      <dgm:prSet/>
      <dgm:spPr/>
      <dgm:t>
        <a:bodyPr/>
        <a:lstStyle/>
        <a:p>
          <a:endParaRPr lang="es-CL"/>
        </a:p>
      </dgm:t>
    </dgm:pt>
    <dgm:pt modelId="{E38B09FB-2843-4AF4-B020-A918DC440A68}" type="sibTrans" cxnId="{277CF21E-B5D2-47CE-A172-BC8BAF54A75D}">
      <dgm:prSet/>
      <dgm:spPr/>
      <dgm:t>
        <a:bodyPr/>
        <a:lstStyle/>
        <a:p>
          <a:endParaRPr lang="es-CL"/>
        </a:p>
      </dgm:t>
    </dgm:pt>
    <dgm:pt modelId="{0580C1BE-3410-4943-9375-849413259A6F}">
      <dgm:prSet phldrT="[Texto]" custT="1"/>
      <dgm:spPr/>
      <dgm:t>
        <a:bodyPr/>
        <a:lstStyle/>
        <a:p>
          <a:pPr algn="just"/>
          <a:r>
            <a:rPr lang="es-CL" sz="20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Fundaciones y Corporaciones </a:t>
          </a:r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o asociaciones constituidas de acuerdo con las normas del Título XXXIII del Libro I del Código Civil. Asimismo, podrán participar aquellas Asociaciones de Consumidores constituidas conforme a la Ley 19.496. </a:t>
          </a:r>
        </a:p>
      </dgm:t>
    </dgm:pt>
    <dgm:pt modelId="{9C4AF50F-2FBE-47D0-BD58-BBD88B329EEF}" type="parTrans" cxnId="{0B50BBC3-FA38-48DA-AABE-3A464894A2AC}">
      <dgm:prSet/>
      <dgm:spPr/>
      <dgm:t>
        <a:bodyPr/>
        <a:lstStyle/>
        <a:p>
          <a:endParaRPr lang="es-CL"/>
        </a:p>
      </dgm:t>
    </dgm:pt>
    <dgm:pt modelId="{281F4DB4-4DFD-4D48-8783-1F7643ECF6A8}" type="sibTrans" cxnId="{0B50BBC3-FA38-48DA-AABE-3A464894A2AC}">
      <dgm:prSet/>
      <dgm:spPr/>
      <dgm:t>
        <a:bodyPr/>
        <a:lstStyle/>
        <a:p>
          <a:endParaRPr lang="es-CL"/>
        </a:p>
      </dgm:t>
    </dgm:pt>
    <dgm:pt modelId="{40A96AA8-87F1-4057-91BB-C6CDCDB9EA37}">
      <dgm:prSet phldrT="[Texto]"/>
      <dgm:spPr/>
      <dgm:t>
        <a:bodyPr/>
        <a:lstStyle/>
        <a:p>
          <a:r>
            <a:rPr lang="es-CL" dirty="0"/>
            <a:t>2</a:t>
          </a:r>
        </a:p>
      </dgm:t>
    </dgm:pt>
    <dgm:pt modelId="{3DBA194B-60A8-4F13-9CBD-7F1659AD5DD9}" type="parTrans" cxnId="{D5FD3A37-8F13-4F71-9539-CBF758350E79}">
      <dgm:prSet/>
      <dgm:spPr/>
      <dgm:t>
        <a:bodyPr/>
        <a:lstStyle/>
        <a:p>
          <a:endParaRPr lang="es-CL"/>
        </a:p>
      </dgm:t>
    </dgm:pt>
    <dgm:pt modelId="{06288590-2B60-4FA2-BDCA-788FD6A4D28B}" type="sibTrans" cxnId="{D5FD3A37-8F13-4F71-9539-CBF758350E79}">
      <dgm:prSet/>
      <dgm:spPr/>
      <dgm:t>
        <a:bodyPr/>
        <a:lstStyle/>
        <a:p>
          <a:endParaRPr lang="es-CL"/>
        </a:p>
      </dgm:t>
    </dgm:pt>
    <dgm:pt modelId="{2FBDEF9F-88EA-4528-96EA-85556CF1F6DE}">
      <dgm:prSet phldrT="[Texto]" custT="1"/>
      <dgm:spPr/>
      <dgm:t>
        <a:bodyPr/>
        <a:lstStyle/>
        <a:p>
          <a:pPr algn="just"/>
          <a:r>
            <a:rPr lang="es-ES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Organizaciones comunitarias</a:t>
          </a:r>
          <a:r>
            <a:rPr lang="es-ES" sz="22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 funcionales o territoriales regidas por la Ley 19.418. También </a:t>
          </a:r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Comunidades y Asociaciones Indígenas</a:t>
          </a:r>
          <a:r>
            <a:rPr lang="es-CL" sz="22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 constituida por la Ley 19.253.</a:t>
          </a:r>
        </a:p>
      </dgm:t>
    </dgm:pt>
    <dgm:pt modelId="{B50AB3D7-9781-4067-B0E1-286E239BE2AB}" type="parTrans" cxnId="{DF9D236A-0AB1-4513-AA7F-D3B9BD8F5F53}">
      <dgm:prSet/>
      <dgm:spPr/>
      <dgm:t>
        <a:bodyPr/>
        <a:lstStyle/>
        <a:p>
          <a:endParaRPr lang="es-CL"/>
        </a:p>
      </dgm:t>
    </dgm:pt>
    <dgm:pt modelId="{5AD89C5C-4C30-4C9F-8AE0-427A49BD547A}" type="sibTrans" cxnId="{DF9D236A-0AB1-4513-AA7F-D3B9BD8F5F53}">
      <dgm:prSet/>
      <dgm:spPr/>
      <dgm:t>
        <a:bodyPr/>
        <a:lstStyle/>
        <a:p>
          <a:endParaRPr lang="es-CL"/>
        </a:p>
      </dgm:t>
    </dgm:pt>
    <dgm:pt modelId="{8447D1D8-A772-4C8D-858C-B224D8B56ADC}">
      <dgm:prSet phldrT="[Texto]"/>
      <dgm:spPr/>
      <dgm:t>
        <a:bodyPr/>
        <a:lstStyle/>
        <a:p>
          <a:r>
            <a:rPr lang="es-CL"/>
            <a:t>3</a:t>
          </a:r>
          <a:endParaRPr lang="es-CL" dirty="0"/>
        </a:p>
      </dgm:t>
    </dgm:pt>
    <dgm:pt modelId="{DE7DA144-CF68-432E-B581-50C65F65155F}" type="sibTrans" cxnId="{78FE1541-69F3-47FD-A650-5EAED78C4A85}">
      <dgm:prSet/>
      <dgm:spPr/>
      <dgm:t>
        <a:bodyPr/>
        <a:lstStyle/>
        <a:p>
          <a:endParaRPr lang="es-CL"/>
        </a:p>
      </dgm:t>
    </dgm:pt>
    <dgm:pt modelId="{649C0DDE-92D1-4242-A77B-2AB1BF09E8EB}" type="parTrans" cxnId="{78FE1541-69F3-47FD-A650-5EAED78C4A85}">
      <dgm:prSet/>
      <dgm:spPr/>
      <dgm:t>
        <a:bodyPr/>
        <a:lstStyle/>
        <a:p>
          <a:endParaRPr lang="es-CL"/>
        </a:p>
      </dgm:t>
    </dgm:pt>
    <dgm:pt modelId="{8CE2FBA1-7A83-472A-B5E8-E4A241227645}">
      <dgm:prSet phldrT="[Texto]" custT="1"/>
      <dgm:spPr/>
      <dgm:t>
        <a:bodyPr/>
        <a:lstStyle/>
        <a:p>
          <a:pPr algn="just"/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Instituciones de Educación Superior </a:t>
          </a:r>
          <a:r>
            <a:rPr lang="es-CL" sz="22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reconocidas por el Estado (públicas o privadas). </a:t>
          </a:r>
        </a:p>
      </dgm:t>
    </dgm:pt>
    <dgm:pt modelId="{D7D5F400-0C88-4499-AA66-80B854B497EA}" type="sibTrans" cxnId="{FC70ADF9-01B4-46A5-8872-E3757C58AEEF}">
      <dgm:prSet/>
      <dgm:spPr/>
      <dgm:t>
        <a:bodyPr/>
        <a:lstStyle/>
        <a:p>
          <a:endParaRPr lang="es-CL"/>
        </a:p>
      </dgm:t>
    </dgm:pt>
    <dgm:pt modelId="{40C34628-E66E-4F24-9043-77A16B9FB2C0}" type="parTrans" cxnId="{FC70ADF9-01B4-46A5-8872-E3757C58AEEF}">
      <dgm:prSet/>
      <dgm:spPr/>
      <dgm:t>
        <a:bodyPr/>
        <a:lstStyle/>
        <a:p>
          <a:endParaRPr lang="es-CL"/>
        </a:p>
      </dgm:t>
    </dgm:pt>
    <dgm:pt modelId="{49F2E42B-C728-48C5-91B8-4E23876FD643}" type="pres">
      <dgm:prSet presAssocID="{2C4998AF-F22B-4787-93AB-174A4176DCA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E1084A9-7E82-49B5-94A2-4A19F11896DD}" type="pres">
      <dgm:prSet presAssocID="{9ED639D6-8F50-4973-BFBB-8B68255AC757}" presName="composite" presStyleCnt="0"/>
      <dgm:spPr/>
    </dgm:pt>
    <dgm:pt modelId="{A9551C17-7639-4D2B-92A3-86A94FF8A33F}" type="pres">
      <dgm:prSet presAssocID="{9ED639D6-8F50-4973-BFBB-8B68255AC75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B64B19-9F25-45BF-B5F7-79D55D4F025E}" type="pres">
      <dgm:prSet presAssocID="{9ED639D6-8F50-4973-BFBB-8B68255AC757}" presName="descendantText" presStyleLbl="alignAcc1" presStyleIdx="0" presStyleCnt="3" custScaleY="11899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1D7B45-DDEA-40DB-B454-FD77E731C203}" type="pres">
      <dgm:prSet presAssocID="{E38B09FB-2843-4AF4-B020-A918DC440A68}" presName="sp" presStyleCnt="0"/>
      <dgm:spPr/>
    </dgm:pt>
    <dgm:pt modelId="{4D9844D6-F56C-436D-B98A-3372490165C2}" type="pres">
      <dgm:prSet presAssocID="{40A96AA8-87F1-4057-91BB-C6CDCDB9EA37}" presName="composite" presStyleCnt="0"/>
      <dgm:spPr/>
    </dgm:pt>
    <dgm:pt modelId="{C304C8DD-01F7-4D36-A9C2-D739E13457FE}" type="pres">
      <dgm:prSet presAssocID="{40A96AA8-87F1-4057-91BB-C6CDCDB9EA3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AAB990-89F5-486E-B680-4DF4EDE006BA}" type="pres">
      <dgm:prSet presAssocID="{40A96AA8-87F1-4057-91BB-C6CDCDB9EA37}" presName="descendantText" presStyleLbl="alignAcc1" presStyleIdx="1" presStyleCnt="3" custScaleY="99046" custLinFactY="42609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ECEEA3-3668-43A6-93DC-EC1C4532557B}" type="pres">
      <dgm:prSet presAssocID="{06288590-2B60-4FA2-BDCA-788FD6A4D28B}" presName="sp" presStyleCnt="0"/>
      <dgm:spPr/>
    </dgm:pt>
    <dgm:pt modelId="{0574109E-933F-41DD-8ACB-0611960F9ABD}" type="pres">
      <dgm:prSet presAssocID="{8447D1D8-A772-4C8D-858C-B224D8B56ADC}" presName="composite" presStyleCnt="0"/>
      <dgm:spPr/>
    </dgm:pt>
    <dgm:pt modelId="{0C7AE3A8-9890-40E1-AA1E-F2E4FFD30EB1}" type="pres">
      <dgm:prSet presAssocID="{8447D1D8-A772-4C8D-858C-B224D8B56AD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212528-F5A8-4E01-9A70-2EC21EBCF893}" type="pres">
      <dgm:prSet presAssocID="{8447D1D8-A772-4C8D-858C-B224D8B56ADC}" presName="descendantText" presStyleLbl="alignAcc1" presStyleIdx="2" presStyleCnt="3" custScaleY="97796" custLinFactY="-30666" custLinFactNeighborX="-25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0B2894B-8BAD-4910-9B4D-F056538114E3}" type="presOf" srcId="{2FBDEF9F-88EA-4528-96EA-85556CF1F6DE}" destId="{1A212528-F5A8-4E01-9A70-2EC21EBCF893}" srcOrd="0" destOrd="0" presId="urn:microsoft.com/office/officeart/2005/8/layout/chevron2"/>
    <dgm:cxn modelId="{D8497730-442A-41C4-9B27-2C4F11AB74C0}" type="presOf" srcId="{40A96AA8-87F1-4057-91BB-C6CDCDB9EA37}" destId="{C304C8DD-01F7-4D36-A9C2-D739E13457FE}" srcOrd="0" destOrd="0" presId="urn:microsoft.com/office/officeart/2005/8/layout/chevron2"/>
    <dgm:cxn modelId="{0B50BBC3-FA38-48DA-AABE-3A464894A2AC}" srcId="{9ED639D6-8F50-4973-BFBB-8B68255AC757}" destId="{0580C1BE-3410-4943-9375-849413259A6F}" srcOrd="0" destOrd="0" parTransId="{9C4AF50F-2FBE-47D0-BD58-BBD88B329EEF}" sibTransId="{281F4DB4-4DFD-4D48-8783-1F7643ECF6A8}"/>
    <dgm:cxn modelId="{FC70ADF9-01B4-46A5-8872-E3757C58AEEF}" srcId="{40A96AA8-87F1-4057-91BB-C6CDCDB9EA37}" destId="{8CE2FBA1-7A83-472A-B5E8-E4A241227645}" srcOrd="0" destOrd="0" parTransId="{40C34628-E66E-4F24-9043-77A16B9FB2C0}" sibTransId="{D7D5F400-0C88-4499-AA66-80B854B497EA}"/>
    <dgm:cxn modelId="{21431A96-3749-41E0-B2EE-26740ED3C632}" type="presOf" srcId="{0580C1BE-3410-4943-9375-849413259A6F}" destId="{D1B64B19-9F25-45BF-B5F7-79D55D4F025E}" srcOrd="0" destOrd="0" presId="urn:microsoft.com/office/officeart/2005/8/layout/chevron2"/>
    <dgm:cxn modelId="{C80A96C9-525A-4077-A30C-03B09C96F7FB}" type="presOf" srcId="{2C4998AF-F22B-4787-93AB-174A4176DCA7}" destId="{49F2E42B-C728-48C5-91B8-4E23876FD643}" srcOrd="0" destOrd="0" presId="urn:microsoft.com/office/officeart/2005/8/layout/chevron2"/>
    <dgm:cxn modelId="{D5FD3A37-8F13-4F71-9539-CBF758350E79}" srcId="{2C4998AF-F22B-4787-93AB-174A4176DCA7}" destId="{40A96AA8-87F1-4057-91BB-C6CDCDB9EA37}" srcOrd="1" destOrd="0" parTransId="{3DBA194B-60A8-4F13-9CBD-7F1659AD5DD9}" sibTransId="{06288590-2B60-4FA2-BDCA-788FD6A4D28B}"/>
    <dgm:cxn modelId="{277CF21E-B5D2-47CE-A172-BC8BAF54A75D}" srcId="{2C4998AF-F22B-4787-93AB-174A4176DCA7}" destId="{9ED639D6-8F50-4973-BFBB-8B68255AC757}" srcOrd="0" destOrd="0" parTransId="{AAD9D375-AC63-4C44-8A67-232BD95937A4}" sibTransId="{E38B09FB-2843-4AF4-B020-A918DC440A68}"/>
    <dgm:cxn modelId="{DCB31908-01AB-42D7-B8D9-C0FD0A5AD0DF}" type="presOf" srcId="{8447D1D8-A772-4C8D-858C-B224D8B56ADC}" destId="{0C7AE3A8-9890-40E1-AA1E-F2E4FFD30EB1}" srcOrd="0" destOrd="0" presId="urn:microsoft.com/office/officeart/2005/8/layout/chevron2"/>
    <dgm:cxn modelId="{78FE1541-69F3-47FD-A650-5EAED78C4A85}" srcId="{2C4998AF-F22B-4787-93AB-174A4176DCA7}" destId="{8447D1D8-A772-4C8D-858C-B224D8B56ADC}" srcOrd="2" destOrd="0" parTransId="{649C0DDE-92D1-4242-A77B-2AB1BF09E8EB}" sibTransId="{DE7DA144-CF68-432E-B581-50C65F65155F}"/>
    <dgm:cxn modelId="{756798B1-50DD-44D8-A711-DD30679F55D4}" type="presOf" srcId="{9ED639D6-8F50-4973-BFBB-8B68255AC757}" destId="{A9551C17-7639-4D2B-92A3-86A94FF8A33F}" srcOrd="0" destOrd="0" presId="urn:microsoft.com/office/officeart/2005/8/layout/chevron2"/>
    <dgm:cxn modelId="{DF9D236A-0AB1-4513-AA7F-D3B9BD8F5F53}" srcId="{8447D1D8-A772-4C8D-858C-B224D8B56ADC}" destId="{2FBDEF9F-88EA-4528-96EA-85556CF1F6DE}" srcOrd="0" destOrd="0" parTransId="{B50AB3D7-9781-4067-B0E1-286E239BE2AB}" sibTransId="{5AD89C5C-4C30-4C9F-8AE0-427A49BD547A}"/>
    <dgm:cxn modelId="{21AD0286-6B4A-48AB-BD88-C136B3F3CF65}" type="presOf" srcId="{8CE2FBA1-7A83-472A-B5E8-E4A241227645}" destId="{EEAAB990-89F5-486E-B680-4DF4EDE006BA}" srcOrd="0" destOrd="0" presId="urn:microsoft.com/office/officeart/2005/8/layout/chevron2"/>
    <dgm:cxn modelId="{F8D938AE-CFBD-43D0-AC30-05D6F4154DF6}" type="presParOf" srcId="{49F2E42B-C728-48C5-91B8-4E23876FD643}" destId="{7E1084A9-7E82-49B5-94A2-4A19F11896DD}" srcOrd="0" destOrd="0" presId="urn:microsoft.com/office/officeart/2005/8/layout/chevron2"/>
    <dgm:cxn modelId="{D1A82397-BFD5-4CE0-8941-2DFE7F074789}" type="presParOf" srcId="{7E1084A9-7E82-49B5-94A2-4A19F11896DD}" destId="{A9551C17-7639-4D2B-92A3-86A94FF8A33F}" srcOrd="0" destOrd="0" presId="urn:microsoft.com/office/officeart/2005/8/layout/chevron2"/>
    <dgm:cxn modelId="{BEC4CD92-C5CE-4DEC-94BF-B36117A176E0}" type="presParOf" srcId="{7E1084A9-7E82-49B5-94A2-4A19F11896DD}" destId="{D1B64B19-9F25-45BF-B5F7-79D55D4F025E}" srcOrd="1" destOrd="0" presId="urn:microsoft.com/office/officeart/2005/8/layout/chevron2"/>
    <dgm:cxn modelId="{899D319D-2ADE-4440-A091-E2B673404E79}" type="presParOf" srcId="{49F2E42B-C728-48C5-91B8-4E23876FD643}" destId="{D61D7B45-DDEA-40DB-B454-FD77E731C203}" srcOrd="1" destOrd="0" presId="urn:microsoft.com/office/officeart/2005/8/layout/chevron2"/>
    <dgm:cxn modelId="{D4CC4FFF-C371-4C45-BBCE-ED860CBCF974}" type="presParOf" srcId="{49F2E42B-C728-48C5-91B8-4E23876FD643}" destId="{4D9844D6-F56C-436D-B98A-3372490165C2}" srcOrd="2" destOrd="0" presId="urn:microsoft.com/office/officeart/2005/8/layout/chevron2"/>
    <dgm:cxn modelId="{FA7F6A23-0F90-4DA0-B07B-85B4FB403FC5}" type="presParOf" srcId="{4D9844D6-F56C-436D-B98A-3372490165C2}" destId="{C304C8DD-01F7-4D36-A9C2-D739E13457FE}" srcOrd="0" destOrd="0" presId="urn:microsoft.com/office/officeart/2005/8/layout/chevron2"/>
    <dgm:cxn modelId="{063C20B4-157D-4E85-8F9C-A445EFE8DAEA}" type="presParOf" srcId="{4D9844D6-F56C-436D-B98A-3372490165C2}" destId="{EEAAB990-89F5-486E-B680-4DF4EDE006BA}" srcOrd="1" destOrd="0" presId="urn:microsoft.com/office/officeart/2005/8/layout/chevron2"/>
    <dgm:cxn modelId="{D9C8284B-FFCC-42AC-A704-663238A9492A}" type="presParOf" srcId="{49F2E42B-C728-48C5-91B8-4E23876FD643}" destId="{D7ECEEA3-3668-43A6-93DC-EC1C4532557B}" srcOrd="3" destOrd="0" presId="urn:microsoft.com/office/officeart/2005/8/layout/chevron2"/>
    <dgm:cxn modelId="{E87F574C-2F2A-4175-8FFE-2587ACF0D2CA}" type="presParOf" srcId="{49F2E42B-C728-48C5-91B8-4E23876FD643}" destId="{0574109E-933F-41DD-8ACB-0611960F9ABD}" srcOrd="4" destOrd="0" presId="urn:microsoft.com/office/officeart/2005/8/layout/chevron2"/>
    <dgm:cxn modelId="{05B85A3F-2B9F-41FD-AEC0-A48EFFB545E2}" type="presParOf" srcId="{0574109E-933F-41DD-8ACB-0611960F9ABD}" destId="{0C7AE3A8-9890-40E1-AA1E-F2E4FFD30EB1}" srcOrd="0" destOrd="0" presId="urn:microsoft.com/office/officeart/2005/8/layout/chevron2"/>
    <dgm:cxn modelId="{83C73FB1-1DDC-495C-BBC4-155842785665}" type="presParOf" srcId="{0574109E-933F-41DD-8ACB-0611960F9ABD}" destId="{1A212528-F5A8-4E01-9A70-2EC21EBCF89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4998AF-F22B-4787-93AB-174A4176DCA7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L"/>
        </a:p>
      </dgm:t>
    </dgm:pt>
    <dgm:pt modelId="{9ED639D6-8F50-4973-BFBB-8B68255AC757}">
      <dgm:prSet phldrT="[Texto]"/>
      <dgm:spPr/>
      <dgm:t>
        <a:bodyPr/>
        <a:lstStyle/>
        <a:p>
          <a:r>
            <a:rPr lang="es-CL" dirty="0"/>
            <a:t>2</a:t>
          </a:r>
        </a:p>
      </dgm:t>
    </dgm:pt>
    <dgm:pt modelId="{AAD9D375-AC63-4C44-8A67-232BD95937A4}" type="parTrans" cxnId="{277CF21E-B5D2-47CE-A172-BC8BAF54A75D}">
      <dgm:prSet/>
      <dgm:spPr/>
      <dgm:t>
        <a:bodyPr/>
        <a:lstStyle/>
        <a:p>
          <a:endParaRPr lang="es-CL"/>
        </a:p>
      </dgm:t>
    </dgm:pt>
    <dgm:pt modelId="{E38B09FB-2843-4AF4-B020-A918DC440A68}" type="sibTrans" cxnId="{277CF21E-B5D2-47CE-A172-BC8BAF54A75D}">
      <dgm:prSet/>
      <dgm:spPr/>
      <dgm:t>
        <a:bodyPr/>
        <a:lstStyle/>
        <a:p>
          <a:endParaRPr lang="es-CL"/>
        </a:p>
      </dgm:t>
    </dgm:pt>
    <dgm:pt modelId="{40A96AA8-87F1-4057-91BB-C6CDCDB9EA37}">
      <dgm:prSet phldrT="[Texto]"/>
      <dgm:spPr/>
      <dgm:t>
        <a:bodyPr/>
        <a:lstStyle/>
        <a:p>
          <a:r>
            <a:rPr lang="es-CL" dirty="0"/>
            <a:t>1</a:t>
          </a:r>
        </a:p>
      </dgm:t>
    </dgm:pt>
    <dgm:pt modelId="{3DBA194B-60A8-4F13-9CBD-7F1659AD5DD9}" type="parTrans" cxnId="{D5FD3A37-8F13-4F71-9539-CBF758350E79}">
      <dgm:prSet/>
      <dgm:spPr/>
      <dgm:t>
        <a:bodyPr/>
        <a:lstStyle/>
        <a:p>
          <a:endParaRPr lang="es-CL"/>
        </a:p>
      </dgm:t>
    </dgm:pt>
    <dgm:pt modelId="{06288590-2B60-4FA2-BDCA-788FD6A4D28B}" type="sibTrans" cxnId="{D5FD3A37-8F13-4F71-9539-CBF758350E79}">
      <dgm:prSet/>
      <dgm:spPr/>
      <dgm:t>
        <a:bodyPr/>
        <a:lstStyle/>
        <a:p>
          <a:endParaRPr lang="es-CL"/>
        </a:p>
      </dgm:t>
    </dgm:pt>
    <dgm:pt modelId="{2FBDEF9F-88EA-4528-96EA-85556CF1F6DE}">
      <dgm:prSet phldrT="[Texto]" custT="1"/>
      <dgm:spPr/>
      <dgm:t>
        <a:bodyPr/>
        <a:lstStyle/>
        <a:p>
          <a:pPr algn="just"/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Acción Social – Organizaciones Comunitarias, </a:t>
          </a:r>
          <a:r>
            <a:rPr lang="es-CL" sz="2200" b="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donde se pueden presentar proyectos de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hasta </a:t>
          </a:r>
          <a:r>
            <a:rPr lang="es-CL" sz="2200" b="1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$4.000.000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(cuatro millones de pesos) , con alcance comunal.</a:t>
          </a:r>
          <a:endParaRPr lang="es-CL" sz="22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gm:t>
    </dgm:pt>
    <dgm:pt modelId="{B50AB3D7-9781-4067-B0E1-286E239BE2AB}" type="parTrans" cxnId="{DF9D236A-0AB1-4513-AA7F-D3B9BD8F5F53}">
      <dgm:prSet/>
      <dgm:spPr/>
      <dgm:t>
        <a:bodyPr/>
        <a:lstStyle/>
        <a:p>
          <a:endParaRPr lang="es-CL"/>
        </a:p>
      </dgm:t>
    </dgm:pt>
    <dgm:pt modelId="{5AD89C5C-4C30-4C9F-8AE0-427A49BD547A}" type="sibTrans" cxnId="{DF9D236A-0AB1-4513-AA7F-D3B9BD8F5F53}">
      <dgm:prSet/>
      <dgm:spPr/>
      <dgm:t>
        <a:bodyPr/>
        <a:lstStyle/>
        <a:p>
          <a:endParaRPr lang="es-CL"/>
        </a:p>
      </dgm:t>
    </dgm:pt>
    <dgm:pt modelId="{8447D1D8-A772-4C8D-858C-B224D8B56ADC}">
      <dgm:prSet phldrT="[Texto]"/>
      <dgm:spPr/>
      <dgm:t>
        <a:bodyPr/>
        <a:lstStyle/>
        <a:p>
          <a:r>
            <a:rPr lang="es-CL"/>
            <a:t>3</a:t>
          </a:r>
          <a:endParaRPr lang="es-CL" dirty="0"/>
        </a:p>
      </dgm:t>
    </dgm:pt>
    <dgm:pt modelId="{DE7DA144-CF68-432E-B581-50C65F65155F}" type="sibTrans" cxnId="{78FE1541-69F3-47FD-A650-5EAED78C4A85}">
      <dgm:prSet/>
      <dgm:spPr/>
      <dgm:t>
        <a:bodyPr/>
        <a:lstStyle/>
        <a:p>
          <a:endParaRPr lang="es-CL"/>
        </a:p>
      </dgm:t>
    </dgm:pt>
    <dgm:pt modelId="{649C0DDE-92D1-4242-A77B-2AB1BF09E8EB}" type="parTrans" cxnId="{78FE1541-69F3-47FD-A650-5EAED78C4A85}">
      <dgm:prSet/>
      <dgm:spPr/>
      <dgm:t>
        <a:bodyPr/>
        <a:lstStyle/>
        <a:p>
          <a:endParaRPr lang="es-CL"/>
        </a:p>
      </dgm:t>
    </dgm:pt>
    <dgm:pt modelId="{8CE2FBA1-7A83-472A-B5E8-E4A241227645}">
      <dgm:prSet phldrT="[Texto]" custT="1"/>
      <dgm:spPr/>
      <dgm:t>
        <a:bodyPr/>
        <a:lstStyle/>
        <a:p>
          <a:pPr algn="just"/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Análisis de Experiencia, </a:t>
          </a:r>
          <a:r>
            <a:rPr lang="es-CL" sz="2200" b="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donde se pueden presentar proyectos de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hasta </a:t>
          </a:r>
          <a:r>
            <a:rPr lang="es-CL" sz="2200" b="1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$20.000.000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(veinte millones de pesos) , con alcance nacional.</a:t>
          </a:r>
          <a:endParaRPr lang="es-CL" sz="22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gm:t>
    </dgm:pt>
    <dgm:pt modelId="{D7D5F400-0C88-4499-AA66-80B854B497EA}" type="sibTrans" cxnId="{FC70ADF9-01B4-46A5-8872-E3757C58AEEF}">
      <dgm:prSet/>
      <dgm:spPr/>
      <dgm:t>
        <a:bodyPr/>
        <a:lstStyle/>
        <a:p>
          <a:endParaRPr lang="es-CL"/>
        </a:p>
      </dgm:t>
    </dgm:pt>
    <dgm:pt modelId="{40C34628-E66E-4F24-9043-77A16B9FB2C0}" type="parTrans" cxnId="{FC70ADF9-01B4-46A5-8872-E3757C58AEEF}">
      <dgm:prSet/>
      <dgm:spPr/>
      <dgm:t>
        <a:bodyPr/>
        <a:lstStyle/>
        <a:p>
          <a:endParaRPr lang="es-CL"/>
        </a:p>
      </dgm:t>
    </dgm:pt>
    <dgm:pt modelId="{0580C1BE-3410-4943-9375-849413259A6F}">
      <dgm:prSet phldrT="[Texto]" custT="1"/>
      <dgm:spPr/>
      <dgm:t>
        <a:bodyPr/>
        <a:lstStyle/>
        <a:p>
          <a:pPr algn="just"/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Acción Social – Fundaciones y Corporaciones, </a:t>
          </a:r>
          <a:r>
            <a:rPr lang="es-CL" sz="2200" b="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donde se pueden presentar proyectos de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hasta </a:t>
          </a:r>
          <a:r>
            <a:rPr lang="es-CL" sz="2200" b="1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$20.000.000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(veinte millones de pesos) , con alcance regional.</a:t>
          </a:r>
        </a:p>
      </dgm:t>
    </dgm:pt>
    <dgm:pt modelId="{281F4DB4-4DFD-4D48-8783-1F7643ECF6A8}" type="sibTrans" cxnId="{0B50BBC3-FA38-48DA-AABE-3A464894A2AC}">
      <dgm:prSet/>
      <dgm:spPr/>
      <dgm:t>
        <a:bodyPr/>
        <a:lstStyle/>
        <a:p>
          <a:endParaRPr lang="es-CL"/>
        </a:p>
      </dgm:t>
    </dgm:pt>
    <dgm:pt modelId="{9C4AF50F-2FBE-47D0-BD58-BBD88B329EEF}" type="parTrans" cxnId="{0B50BBC3-FA38-48DA-AABE-3A464894A2AC}">
      <dgm:prSet/>
      <dgm:spPr/>
      <dgm:t>
        <a:bodyPr/>
        <a:lstStyle/>
        <a:p>
          <a:endParaRPr lang="es-CL"/>
        </a:p>
      </dgm:t>
    </dgm:pt>
    <dgm:pt modelId="{49F2E42B-C728-48C5-91B8-4E23876FD643}" type="pres">
      <dgm:prSet presAssocID="{2C4998AF-F22B-4787-93AB-174A4176DCA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E1084A9-7E82-49B5-94A2-4A19F11896DD}" type="pres">
      <dgm:prSet presAssocID="{9ED639D6-8F50-4973-BFBB-8B68255AC757}" presName="composite" presStyleCnt="0"/>
      <dgm:spPr/>
    </dgm:pt>
    <dgm:pt modelId="{A9551C17-7639-4D2B-92A3-86A94FF8A33F}" type="pres">
      <dgm:prSet presAssocID="{9ED639D6-8F50-4973-BFBB-8B68255AC757}" presName="parentText" presStyleLbl="alignNode1" presStyleIdx="0" presStyleCnt="3" custLinFactNeighborX="1123" custLinFactNeighborY="8810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B64B19-9F25-45BF-B5F7-79D55D4F025E}" type="pres">
      <dgm:prSet presAssocID="{9ED639D6-8F50-4973-BFBB-8B68255AC757}" presName="descendantText" presStyleLbl="alignAcc1" presStyleIdx="0" presStyleCnt="3" custScaleY="118997" custLinFactY="44577" custLinFactNeighborX="-220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1D7B45-DDEA-40DB-B454-FD77E731C203}" type="pres">
      <dgm:prSet presAssocID="{E38B09FB-2843-4AF4-B020-A918DC440A68}" presName="sp" presStyleCnt="0"/>
      <dgm:spPr/>
    </dgm:pt>
    <dgm:pt modelId="{4D9844D6-F56C-436D-B98A-3372490165C2}" type="pres">
      <dgm:prSet presAssocID="{40A96AA8-87F1-4057-91BB-C6CDCDB9EA37}" presName="composite" presStyleCnt="0"/>
      <dgm:spPr/>
    </dgm:pt>
    <dgm:pt modelId="{C304C8DD-01F7-4D36-A9C2-D739E13457FE}" type="pres">
      <dgm:prSet presAssocID="{40A96AA8-87F1-4057-91BB-C6CDCDB9EA37}" presName="parentText" presStyleLbl="alignNode1" presStyleIdx="1" presStyleCnt="3" custLinFactNeighborX="-2800" custLinFactNeighborY="-8985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AAB990-89F5-486E-B680-4DF4EDE006BA}" type="pres">
      <dgm:prSet presAssocID="{40A96AA8-87F1-4057-91BB-C6CDCDB9EA37}" presName="descendantText" presStyleLbl="alignAcc1" presStyleIdx="1" presStyleCnt="3" custScaleY="99046" custLinFactY="42609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ECEEA3-3668-43A6-93DC-EC1C4532557B}" type="pres">
      <dgm:prSet presAssocID="{06288590-2B60-4FA2-BDCA-788FD6A4D28B}" presName="sp" presStyleCnt="0"/>
      <dgm:spPr/>
    </dgm:pt>
    <dgm:pt modelId="{0574109E-933F-41DD-8ACB-0611960F9ABD}" type="pres">
      <dgm:prSet presAssocID="{8447D1D8-A772-4C8D-858C-B224D8B56ADC}" presName="composite" presStyleCnt="0"/>
      <dgm:spPr/>
    </dgm:pt>
    <dgm:pt modelId="{0C7AE3A8-9890-40E1-AA1E-F2E4FFD30EB1}" type="pres">
      <dgm:prSet presAssocID="{8447D1D8-A772-4C8D-858C-B224D8B56AD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212528-F5A8-4E01-9A70-2EC21EBCF893}" type="pres">
      <dgm:prSet presAssocID="{8447D1D8-A772-4C8D-858C-B224D8B56ADC}" presName="descendantText" presStyleLbl="alignAcc1" presStyleIdx="2" presStyleCnt="3" custScaleY="97796" custLinFactY="-100000" custLinFactNeighborX="723" custLinFactNeighborY="-1689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0B2894B-8BAD-4910-9B4D-F056538114E3}" type="presOf" srcId="{2FBDEF9F-88EA-4528-96EA-85556CF1F6DE}" destId="{1A212528-F5A8-4E01-9A70-2EC21EBCF893}" srcOrd="0" destOrd="0" presId="urn:microsoft.com/office/officeart/2005/8/layout/chevron2"/>
    <dgm:cxn modelId="{D8497730-442A-41C4-9B27-2C4F11AB74C0}" type="presOf" srcId="{40A96AA8-87F1-4057-91BB-C6CDCDB9EA37}" destId="{C304C8DD-01F7-4D36-A9C2-D739E13457FE}" srcOrd="0" destOrd="0" presId="urn:microsoft.com/office/officeart/2005/8/layout/chevron2"/>
    <dgm:cxn modelId="{0B50BBC3-FA38-48DA-AABE-3A464894A2AC}" srcId="{9ED639D6-8F50-4973-BFBB-8B68255AC757}" destId="{0580C1BE-3410-4943-9375-849413259A6F}" srcOrd="0" destOrd="0" parTransId="{9C4AF50F-2FBE-47D0-BD58-BBD88B329EEF}" sibTransId="{281F4DB4-4DFD-4D48-8783-1F7643ECF6A8}"/>
    <dgm:cxn modelId="{FC70ADF9-01B4-46A5-8872-E3757C58AEEF}" srcId="{40A96AA8-87F1-4057-91BB-C6CDCDB9EA37}" destId="{8CE2FBA1-7A83-472A-B5E8-E4A241227645}" srcOrd="0" destOrd="0" parTransId="{40C34628-E66E-4F24-9043-77A16B9FB2C0}" sibTransId="{D7D5F400-0C88-4499-AA66-80B854B497EA}"/>
    <dgm:cxn modelId="{21431A96-3749-41E0-B2EE-26740ED3C632}" type="presOf" srcId="{0580C1BE-3410-4943-9375-849413259A6F}" destId="{D1B64B19-9F25-45BF-B5F7-79D55D4F025E}" srcOrd="0" destOrd="0" presId="urn:microsoft.com/office/officeart/2005/8/layout/chevron2"/>
    <dgm:cxn modelId="{C80A96C9-525A-4077-A30C-03B09C96F7FB}" type="presOf" srcId="{2C4998AF-F22B-4787-93AB-174A4176DCA7}" destId="{49F2E42B-C728-48C5-91B8-4E23876FD643}" srcOrd="0" destOrd="0" presId="urn:microsoft.com/office/officeart/2005/8/layout/chevron2"/>
    <dgm:cxn modelId="{D5FD3A37-8F13-4F71-9539-CBF758350E79}" srcId="{2C4998AF-F22B-4787-93AB-174A4176DCA7}" destId="{40A96AA8-87F1-4057-91BB-C6CDCDB9EA37}" srcOrd="1" destOrd="0" parTransId="{3DBA194B-60A8-4F13-9CBD-7F1659AD5DD9}" sibTransId="{06288590-2B60-4FA2-BDCA-788FD6A4D28B}"/>
    <dgm:cxn modelId="{277CF21E-B5D2-47CE-A172-BC8BAF54A75D}" srcId="{2C4998AF-F22B-4787-93AB-174A4176DCA7}" destId="{9ED639D6-8F50-4973-BFBB-8B68255AC757}" srcOrd="0" destOrd="0" parTransId="{AAD9D375-AC63-4C44-8A67-232BD95937A4}" sibTransId="{E38B09FB-2843-4AF4-B020-A918DC440A68}"/>
    <dgm:cxn modelId="{DCB31908-01AB-42D7-B8D9-C0FD0A5AD0DF}" type="presOf" srcId="{8447D1D8-A772-4C8D-858C-B224D8B56ADC}" destId="{0C7AE3A8-9890-40E1-AA1E-F2E4FFD30EB1}" srcOrd="0" destOrd="0" presId="urn:microsoft.com/office/officeart/2005/8/layout/chevron2"/>
    <dgm:cxn modelId="{78FE1541-69F3-47FD-A650-5EAED78C4A85}" srcId="{2C4998AF-F22B-4787-93AB-174A4176DCA7}" destId="{8447D1D8-A772-4C8D-858C-B224D8B56ADC}" srcOrd="2" destOrd="0" parTransId="{649C0DDE-92D1-4242-A77B-2AB1BF09E8EB}" sibTransId="{DE7DA144-CF68-432E-B581-50C65F65155F}"/>
    <dgm:cxn modelId="{756798B1-50DD-44D8-A711-DD30679F55D4}" type="presOf" srcId="{9ED639D6-8F50-4973-BFBB-8B68255AC757}" destId="{A9551C17-7639-4D2B-92A3-86A94FF8A33F}" srcOrd="0" destOrd="0" presId="urn:microsoft.com/office/officeart/2005/8/layout/chevron2"/>
    <dgm:cxn modelId="{DF9D236A-0AB1-4513-AA7F-D3B9BD8F5F53}" srcId="{8447D1D8-A772-4C8D-858C-B224D8B56ADC}" destId="{2FBDEF9F-88EA-4528-96EA-85556CF1F6DE}" srcOrd="0" destOrd="0" parTransId="{B50AB3D7-9781-4067-B0E1-286E239BE2AB}" sibTransId="{5AD89C5C-4C30-4C9F-8AE0-427A49BD547A}"/>
    <dgm:cxn modelId="{21AD0286-6B4A-48AB-BD88-C136B3F3CF65}" type="presOf" srcId="{8CE2FBA1-7A83-472A-B5E8-E4A241227645}" destId="{EEAAB990-89F5-486E-B680-4DF4EDE006BA}" srcOrd="0" destOrd="0" presId="urn:microsoft.com/office/officeart/2005/8/layout/chevron2"/>
    <dgm:cxn modelId="{F8D938AE-CFBD-43D0-AC30-05D6F4154DF6}" type="presParOf" srcId="{49F2E42B-C728-48C5-91B8-4E23876FD643}" destId="{7E1084A9-7E82-49B5-94A2-4A19F11896DD}" srcOrd="0" destOrd="0" presId="urn:microsoft.com/office/officeart/2005/8/layout/chevron2"/>
    <dgm:cxn modelId="{D1A82397-BFD5-4CE0-8941-2DFE7F074789}" type="presParOf" srcId="{7E1084A9-7E82-49B5-94A2-4A19F11896DD}" destId="{A9551C17-7639-4D2B-92A3-86A94FF8A33F}" srcOrd="0" destOrd="0" presId="urn:microsoft.com/office/officeart/2005/8/layout/chevron2"/>
    <dgm:cxn modelId="{BEC4CD92-C5CE-4DEC-94BF-B36117A176E0}" type="presParOf" srcId="{7E1084A9-7E82-49B5-94A2-4A19F11896DD}" destId="{D1B64B19-9F25-45BF-B5F7-79D55D4F025E}" srcOrd="1" destOrd="0" presId="urn:microsoft.com/office/officeart/2005/8/layout/chevron2"/>
    <dgm:cxn modelId="{899D319D-2ADE-4440-A091-E2B673404E79}" type="presParOf" srcId="{49F2E42B-C728-48C5-91B8-4E23876FD643}" destId="{D61D7B45-DDEA-40DB-B454-FD77E731C203}" srcOrd="1" destOrd="0" presId="urn:microsoft.com/office/officeart/2005/8/layout/chevron2"/>
    <dgm:cxn modelId="{D4CC4FFF-C371-4C45-BBCE-ED860CBCF974}" type="presParOf" srcId="{49F2E42B-C728-48C5-91B8-4E23876FD643}" destId="{4D9844D6-F56C-436D-B98A-3372490165C2}" srcOrd="2" destOrd="0" presId="urn:microsoft.com/office/officeart/2005/8/layout/chevron2"/>
    <dgm:cxn modelId="{FA7F6A23-0F90-4DA0-B07B-85B4FB403FC5}" type="presParOf" srcId="{4D9844D6-F56C-436D-B98A-3372490165C2}" destId="{C304C8DD-01F7-4D36-A9C2-D739E13457FE}" srcOrd="0" destOrd="0" presId="urn:microsoft.com/office/officeart/2005/8/layout/chevron2"/>
    <dgm:cxn modelId="{063C20B4-157D-4E85-8F9C-A445EFE8DAEA}" type="presParOf" srcId="{4D9844D6-F56C-436D-B98A-3372490165C2}" destId="{EEAAB990-89F5-486E-B680-4DF4EDE006BA}" srcOrd="1" destOrd="0" presId="urn:microsoft.com/office/officeart/2005/8/layout/chevron2"/>
    <dgm:cxn modelId="{D9C8284B-FFCC-42AC-A704-663238A9492A}" type="presParOf" srcId="{49F2E42B-C728-48C5-91B8-4E23876FD643}" destId="{D7ECEEA3-3668-43A6-93DC-EC1C4532557B}" srcOrd="3" destOrd="0" presId="urn:microsoft.com/office/officeart/2005/8/layout/chevron2"/>
    <dgm:cxn modelId="{E87F574C-2F2A-4175-8FFE-2587ACF0D2CA}" type="presParOf" srcId="{49F2E42B-C728-48C5-91B8-4E23876FD643}" destId="{0574109E-933F-41DD-8ACB-0611960F9ABD}" srcOrd="4" destOrd="0" presId="urn:microsoft.com/office/officeart/2005/8/layout/chevron2"/>
    <dgm:cxn modelId="{05B85A3F-2B9F-41FD-AEC0-A48EFFB545E2}" type="presParOf" srcId="{0574109E-933F-41DD-8ACB-0611960F9ABD}" destId="{0C7AE3A8-9890-40E1-AA1E-F2E4FFD30EB1}" srcOrd="0" destOrd="0" presId="urn:microsoft.com/office/officeart/2005/8/layout/chevron2"/>
    <dgm:cxn modelId="{83C73FB1-1DDC-495C-BBC4-155842785665}" type="presParOf" srcId="{0574109E-933F-41DD-8ACB-0611960F9ABD}" destId="{1A212528-F5A8-4E01-9A70-2EC21EBCF89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2CF48C-1563-4981-B5BB-D177FDB68F44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L"/>
        </a:p>
      </dgm:t>
    </dgm:pt>
    <dgm:pt modelId="{14507302-8276-4243-B496-064550481101}">
      <dgm:prSet phldrT="[Texto]"/>
      <dgm:spPr/>
      <dgm:t>
        <a:bodyPr/>
        <a:lstStyle/>
        <a:p>
          <a:r>
            <a:rPr lang="es-CL" dirty="0"/>
            <a:t>1</a:t>
          </a:r>
        </a:p>
      </dgm:t>
    </dgm:pt>
    <dgm:pt modelId="{0D0C84FB-9412-400D-9B21-9076F916FCFF}" type="parTrans" cxnId="{D279A149-84A6-4111-9258-038830C0F47F}">
      <dgm:prSet/>
      <dgm:spPr/>
      <dgm:t>
        <a:bodyPr/>
        <a:lstStyle/>
        <a:p>
          <a:endParaRPr lang="es-CL"/>
        </a:p>
      </dgm:t>
    </dgm:pt>
    <dgm:pt modelId="{567DC753-0664-4EE8-9572-89787F5F3EEC}" type="sibTrans" cxnId="{D279A149-84A6-4111-9258-038830C0F47F}">
      <dgm:prSet/>
      <dgm:spPr/>
      <dgm:t>
        <a:bodyPr/>
        <a:lstStyle/>
        <a:p>
          <a:endParaRPr lang="es-CL"/>
        </a:p>
      </dgm:t>
    </dgm:pt>
    <dgm:pt modelId="{344CCACD-2C7C-4E59-A56F-5ECCF6F0BBC3}">
      <dgm:prSet phldrT="[Texto]" custT="1"/>
      <dgm:spPr/>
      <dgm:t>
        <a:bodyPr/>
        <a:lstStyle/>
        <a:p>
          <a:pPr algn="just"/>
          <a:r>
            <a:rPr lang="es-CL" sz="20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De manera presencial</a:t>
          </a:r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, la documentación debe ser entregada en original en la Oficina de Partes del Ministerio de Desarrollo Social, o en cualquiera de sus Secretarías Regionales Ministeriales, en un sobre cerrado.</a:t>
          </a:r>
        </a:p>
      </dgm:t>
    </dgm:pt>
    <dgm:pt modelId="{0032C34A-B906-4C06-9EC3-8AFF950FF837}" type="parTrans" cxnId="{52DC3AD8-837C-4221-BBDD-94FB53B74536}">
      <dgm:prSet/>
      <dgm:spPr/>
      <dgm:t>
        <a:bodyPr/>
        <a:lstStyle/>
        <a:p>
          <a:endParaRPr lang="es-CL"/>
        </a:p>
      </dgm:t>
    </dgm:pt>
    <dgm:pt modelId="{01272F95-5561-4A04-8F21-5CFECF50030C}" type="sibTrans" cxnId="{52DC3AD8-837C-4221-BBDD-94FB53B74536}">
      <dgm:prSet/>
      <dgm:spPr/>
      <dgm:t>
        <a:bodyPr/>
        <a:lstStyle/>
        <a:p>
          <a:endParaRPr lang="es-CL"/>
        </a:p>
      </dgm:t>
    </dgm:pt>
    <dgm:pt modelId="{5E05C012-3DAE-42C9-9A1E-794D12A6E217}">
      <dgm:prSet phldrT="[Texto]"/>
      <dgm:spPr/>
      <dgm:t>
        <a:bodyPr/>
        <a:lstStyle/>
        <a:p>
          <a:r>
            <a:rPr lang="es-CL" dirty="0"/>
            <a:t>2</a:t>
          </a:r>
        </a:p>
      </dgm:t>
    </dgm:pt>
    <dgm:pt modelId="{E14D023D-44C2-4F91-8EDB-BD86A2C2EAE5}" type="parTrans" cxnId="{FE2E00C1-5BAE-4752-B955-64D6C47E361B}">
      <dgm:prSet/>
      <dgm:spPr/>
      <dgm:t>
        <a:bodyPr/>
        <a:lstStyle/>
        <a:p>
          <a:endParaRPr lang="es-CL"/>
        </a:p>
      </dgm:t>
    </dgm:pt>
    <dgm:pt modelId="{2A9829C3-A4EA-4BA0-A10A-D9BD50444EC8}" type="sibTrans" cxnId="{FE2E00C1-5BAE-4752-B955-64D6C47E361B}">
      <dgm:prSet/>
      <dgm:spPr/>
      <dgm:t>
        <a:bodyPr/>
        <a:lstStyle/>
        <a:p>
          <a:endParaRPr lang="es-CL"/>
        </a:p>
      </dgm:t>
    </dgm:pt>
    <dgm:pt modelId="{F589A52C-AFF6-490D-B40A-7ECAD64C15F9}">
      <dgm:prSet phldrT="[Texto]" custT="1"/>
      <dgm:spPr/>
      <dgm:t>
        <a:bodyPr/>
        <a:lstStyle/>
        <a:p>
          <a:r>
            <a:rPr lang="es-CL" sz="20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De manera electrónica</a:t>
          </a:r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, la información podrá ser remitida a través de la página web del Ministerio de Desarrollo Social </a:t>
          </a:r>
          <a:r>
            <a:rPr lang="es-CL" sz="2000" kern="1200" dirty="0">
              <a:solidFill>
                <a:srgbClr val="005091"/>
              </a:solidFill>
              <a:latin typeface="+mj-lt"/>
              <a:ea typeface="+mj-ea"/>
              <a:cs typeface="Tahoma" pitchFamily="34" charset="0"/>
              <a:hlinkClick xmlns:r="http://schemas.openxmlformats.org/officeDocument/2006/relationships" r:id="rId1"/>
            </a:rPr>
            <a:t>http://sociedadcivil.ministeriodesarrollosocial.gob.cl</a:t>
          </a:r>
          <a:r>
            <a:rPr lang="es-CL" sz="2000" kern="1200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rPr>
            <a:t>, </a:t>
          </a:r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en la sección habilitada al efecto. </a:t>
          </a:r>
        </a:p>
      </dgm:t>
    </dgm:pt>
    <dgm:pt modelId="{09F86077-3F62-4C76-B880-72A4C686158D}" type="parTrans" cxnId="{B835FAFC-4741-43C0-A943-2391FD897CBD}">
      <dgm:prSet/>
      <dgm:spPr/>
      <dgm:t>
        <a:bodyPr/>
        <a:lstStyle/>
        <a:p>
          <a:endParaRPr lang="es-CL"/>
        </a:p>
      </dgm:t>
    </dgm:pt>
    <dgm:pt modelId="{4439E125-6E31-4649-A6F7-A10755E7D09B}" type="sibTrans" cxnId="{B835FAFC-4741-43C0-A943-2391FD897CBD}">
      <dgm:prSet/>
      <dgm:spPr/>
      <dgm:t>
        <a:bodyPr/>
        <a:lstStyle/>
        <a:p>
          <a:endParaRPr lang="es-CL"/>
        </a:p>
      </dgm:t>
    </dgm:pt>
    <dgm:pt modelId="{F37FCB3F-7F1D-4CBA-97FA-94D9168530F9}">
      <dgm:prSet phldrT="[Texto]" custT="1"/>
      <dgm:spPr/>
      <dgm:t>
        <a:bodyPr/>
        <a:lstStyle/>
        <a:p>
          <a:pPr algn="just"/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Plazo: desde 04 de julio a 03 de agosto 2018 en horario de atención Oficina de Partes. </a:t>
          </a:r>
        </a:p>
      </dgm:t>
    </dgm:pt>
    <dgm:pt modelId="{32C21B47-C470-48FF-AA9A-2C48DA164E89}" type="parTrans" cxnId="{E1F5C391-B7E9-4987-8B9F-FAD88937E9F7}">
      <dgm:prSet/>
      <dgm:spPr/>
      <dgm:t>
        <a:bodyPr/>
        <a:lstStyle/>
        <a:p>
          <a:endParaRPr lang="es-CL"/>
        </a:p>
      </dgm:t>
    </dgm:pt>
    <dgm:pt modelId="{C929F8E0-1D27-43CB-9B49-B0BA6F836B21}" type="sibTrans" cxnId="{E1F5C391-B7E9-4987-8B9F-FAD88937E9F7}">
      <dgm:prSet/>
      <dgm:spPr/>
      <dgm:t>
        <a:bodyPr/>
        <a:lstStyle/>
        <a:p>
          <a:endParaRPr lang="es-CL"/>
        </a:p>
      </dgm:t>
    </dgm:pt>
    <dgm:pt modelId="{C71C2696-F628-4880-8E9A-444912AC37CF}">
      <dgm:prSet phldrT="[Texto]" custT="1"/>
      <dgm:spPr/>
      <dgm:t>
        <a:bodyPr/>
        <a:lstStyle/>
        <a:p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Plazo: desde 04 de julio a 03 de agosto 2018 a las 23:59 hrs. </a:t>
          </a:r>
        </a:p>
      </dgm:t>
    </dgm:pt>
    <dgm:pt modelId="{8D409A60-370E-4B94-B177-0227C7D29B80}" type="parTrans" cxnId="{0220F48D-196A-44C1-AF97-DF5E3BFA3158}">
      <dgm:prSet/>
      <dgm:spPr/>
      <dgm:t>
        <a:bodyPr/>
        <a:lstStyle/>
        <a:p>
          <a:endParaRPr lang="es-ES"/>
        </a:p>
      </dgm:t>
    </dgm:pt>
    <dgm:pt modelId="{0224284D-964B-4544-B445-BAD6D7A3D5FF}" type="sibTrans" cxnId="{0220F48D-196A-44C1-AF97-DF5E3BFA3158}">
      <dgm:prSet/>
      <dgm:spPr/>
      <dgm:t>
        <a:bodyPr/>
        <a:lstStyle/>
        <a:p>
          <a:endParaRPr lang="es-ES"/>
        </a:p>
      </dgm:t>
    </dgm:pt>
    <dgm:pt modelId="{C85B23D1-1A8F-4963-B0DE-A9EA5F3026F0}" type="pres">
      <dgm:prSet presAssocID="{4E2CF48C-1563-4981-B5BB-D177FDB68F4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C813D92-F905-43A5-BC86-2ABFFA3A164F}" type="pres">
      <dgm:prSet presAssocID="{14507302-8276-4243-B496-064550481101}" presName="composite" presStyleCnt="0"/>
      <dgm:spPr/>
    </dgm:pt>
    <dgm:pt modelId="{0E328C0E-CCE8-43BD-B303-F122A0DCCEFC}" type="pres">
      <dgm:prSet presAssocID="{14507302-8276-4243-B496-064550481101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E18A9C-16AF-4972-9927-383631D26ECA}" type="pres">
      <dgm:prSet presAssocID="{14507302-8276-4243-B496-064550481101}" presName="descendantText" presStyleLbl="alignAcc1" presStyleIdx="0" presStyleCnt="2" custScaleY="1446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E6F202-0968-4C9F-AE49-EB6AB0880B61}" type="pres">
      <dgm:prSet presAssocID="{567DC753-0664-4EE8-9572-89787F5F3EEC}" presName="sp" presStyleCnt="0"/>
      <dgm:spPr/>
    </dgm:pt>
    <dgm:pt modelId="{E1EE40CC-89C1-4CD5-9EDF-3044C3A0D509}" type="pres">
      <dgm:prSet presAssocID="{5E05C012-3DAE-42C9-9A1E-794D12A6E217}" presName="composite" presStyleCnt="0"/>
      <dgm:spPr/>
    </dgm:pt>
    <dgm:pt modelId="{19FAF644-D093-41AA-8781-6E58168BE3BA}" type="pres">
      <dgm:prSet presAssocID="{5E05C012-3DAE-42C9-9A1E-794D12A6E21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EF0CFF-33E6-4070-8CFA-20231FAA7B55}" type="pres">
      <dgm:prSet presAssocID="{5E05C012-3DAE-42C9-9A1E-794D12A6E217}" presName="descendantText" presStyleLbl="alignAcc1" presStyleIdx="1" presStyleCnt="2" custScaleY="1350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FD9AD0F-0D9C-4374-8EFF-D9C45456A0EE}" type="presOf" srcId="{14507302-8276-4243-B496-064550481101}" destId="{0E328C0E-CCE8-43BD-B303-F122A0DCCEFC}" srcOrd="0" destOrd="0" presId="urn:microsoft.com/office/officeart/2005/8/layout/chevron2"/>
    <dgm:cxn modelId="{6BC3C50C-5FA7-45C5-B7F8-B76BD1F0B3B0}" type="presOf" srcId="{344CCACD-2C7C-4E59-A56F-5ECCF6F0BBC3}" destId="{CEE18A9C-16AF-4972-9927-383631D26ECA}" srcOrd="0" destOrd="0" presId="urn:microsoft.com/office/officeart/2005/8/layout/chevron2"/>
    <dgm:cxn modelId="{0B5B2EE2-EE66-463C-B6F5-400FF1692919}" type="presOf" srcId="{4E2CF48C-1563-4981-B5BB-D177FDB68F44}" destId="{C85B23D1-1A8F-4963-B0DE-A9EA5F3026F0}" srcOrd="0" destOrd="0" presId="urn:microsoft.com/office/officeart/2005/8/layout/chevron2"/>
    <dgm:cxn modelId="{FE2E00C1-5BAE-4752-B955-64D6C47E361B}" srcId="{4E2CF48C-1563-4981-B5BB-D177FDB68F44}" destId="{5E05C012-3DAE-42C9-9A1E-794D12A6E217}" srcOrd="1" destOrd="0" parTransId="{E14D023D-44C2-4F91-8EDB-BD86A2C2EAE5}" sibTransId="{2A9829C3-A4EA-4BA0-A10A-D9BD50444EC8}"/>
    <dgm:cxn modelId="{E1F5C391-B7E9-4987-8B9F-FAD88937E9F7}" srcId="{14507302-8276-4243-B496-064550481101}" destId="{F37FCB3F-7F1D-4CBA-97FA-94D9168530F9}" srcOrd="1" destOrd="0" parTransId="{32C21B47-C470-48FF-AA9A-2C48DA164E89}" sibTransId="{C929F8E0-1D27-43CB-9B49-B0BA6F836B21}"/>
    <dgm:cxn modelId="{B8021489-43A2-4532-AD3F-29EA4D70EAFD}" type="presOf" srcId="{F37FCB3F-7F1D-4CBA-97FA-94D9168530F9}" destId="{CEE18A9C-16AF-4972-9927-383631D26ECA}" srcOrd="0" destOrd="1" presId="urn:microsoft.com/office/officeart/2005/8/layout/chevron2"/>
    <dgm:cxn modelId="{B835FAFC-4741-43C0-A943-2391FD897CBD}" srcId="{5E05C012-3DAE-42C9-9A1E-794D12A6E217}" destId="{F589A52C-AFF6-490D-B40A-7ECAD64C15F9}" srcOrd="0" destOrd="0" parTransId="{09F86077-3F62-4C76-B880-72A4C686158D}" sibTransId="{4439E125-6E31-4649-A6F7-A10755E7D09B}"/>
    <dgm:cxn modelId="{0EC53B34-1A05-4A23-9B82-DB508BC103B6}" type="presOf" srcId="{F589A52C-AFF6-490D-B40A-7ECAD64C15F9}" destId="{8EEF0CFF-33E6-4070-8CFA-20231FAA7B55}" srcOrd="0" destOrd="0" presId="urn:microsoft.com/office/officeart/2005/8/layout/chevron2"/>
    <dgm:cxn modelId="{D279A149-84A6-4111-9258-038830C0F47F}" srcId="{4E2CF48C-1563-4981-B5BB-D177FDB68F44}" destId="{14507302-8276-4243-B496-064550481101}" srcOrd="0" destOrd="0" parTransId="{0D0C84FB-9412-400D-9B21-9076F916FCFF}" sibTransId="{567DC753-0664-4EE8-9572-89787F5F3EEC}"/>
    <dgm:cxn modelId="{52DC3AD8-837C-4221-BBDD-94FB53B74536}" srcId="{14507302-8276-4243-B496-064550481101}" destId="{344CCACD-2C7C-4E59-A56F-5ECCF6F0BBC3}" srcOrd="0" destOrd="0" parTransId="{0032C34A-B906-4C06-9EC3-8AFF950FF837}" sibTransId="{01272F95-5561-4A04-8F21-5CFECF50030C}"/>
    <dgm:cxn modelId="{0220F48D-196A-44C1-AF97-DF5E3BFA3158}" srcId="{5E05C012-3DAE-42C9-9A1E-794D12A6E217}" destId="{C71C2696-F628-4880-8E9A-444912AC37CF}" srcOrd="1" destOrd="0" parTransId="{8D409A60-370E-4B94-B177-0227C7D29B80}" sibTransId="{0224284D-964B-4544-B445-BAD6D7A3D5FF}"/>
    <dgm:cxn modelId="{8D53CEE7-C7D1-4B65-8250-3ED7CEC104F2}" type="presOf" srcId="{C71C2696-F628-4880-8E9A-444912AC37CF}" destId="{8EEF0CFF-33E6-4070-8CFA-20231FAA7B55}" srcOrd="0" destOrd="1" presId="urn:microsoft.com/office/officeart/2005/8/layout/chevron2"/>
    <dgm:cxn modelId="{5F9CC691-CE5B-41B4-94BF-763C62DD54D8}" type="presOf" srcId="{5E05C012-3DAE-42C9-9A1E-794D12A6E217}" destId="{19FAF644-D093-41AA-8781-6E58168BE3BA}" srcOrd="0" destOrd="0" presId="urn:microsoft.com/office/officeart/2005/8/layout/chevron2"/>
    <dgm:cxn modelId="{9B7D0845-8E6D-491D-A3BE-2A2B1848EEED}" type="presParOf" srcId="{C85B23D1-1A8F-4963-B0DE-A9EA5F3026F0}" destId="{CC813D92-F905-43A5-BC86-2ABFFA3A164F}" srcOrd="0" destOrd="0" presId="urn:microsoft.com/office/officeart/2005/8/layout/chevron2"/>
    <dgm:cxn modelId="{FF17D341-75A6-46BB-BB09-0535E5D0C1ED}" type="presParOf" srcId="{CC813D92-F905-43A5-BC86-2ABFFA3A164F}" destId="{0E328C0E-CCE8-43BD-B303-F122A0DCCEFC}" srcOrd="0" destOrd="0" presId="urn:microsoft.com/office/officeart/2005/8/layout/chevron2"/>
    <dgm:cxn modelId="{55B08B6F-AE1B-4080-A34B-516EEACE3FFB}" type="presParOf" srcId="{CC813D92-F905-43A5-BC86-2ABFFA3A164F}" destId="{CEE18A9C-16AF-4972-9927-383631D26ECA}" srcOrd="1" destOrd="0" presId="urn:microsoft.com/office/officeart/2005/8/layout/chevron2"/>
    <dgm:cxn modelId="{A7C1F2A6-42FE-43AD-B278-B5278DB7DF31}" type="presParOf" srcId="{C85B23D1-1A8F-4963-B0DE-A9EA5F3026F0}" destId="{37E6F202-0968-4C9F-AE49-EB6AB0880B61}" srcOrd="1" destOrd="0" presId="urn:microsoft.com/office/officeart/2005/8/layout/chevron2"/>
    <dgm:cxn modelId="{CDF21E1B-75E9-454A-99E9-9C10C0449A2C}" type="presParOf" srcId="{C85B23D1-1A8F-4963-B0DE-A9EA5F3026F0}" destId="{E1EE40CC-89C1-4CD5-9EDF-3044C3A0D509}" srcOrd="2" destOrd="0" presId="urn:microsoft.com/office/officeart/2005/8/layout/chevron2"/>
    <dgm:cxn modelId="{E7A5704A-7037-40B3-8FE1-7CFEC51D47D7}" type="presParOf" srcId="{E1EE40CC-89C1-4CD5-9EDF-3044C3A0D509}" destId="{19FAF644-D093-41AA-8781-6E58168BE3BA}" srcOrd="0" destOrd="0" presId="urn:microsoft.com/office/officeart/2005/8/layout/chevron2"/>
    <dgm:cxn modelId="{6B6AB365-2939-46C3-B017-7F28E22C635A}" type="presParOf" srcId="{E1EE40CC-89C1-4CD5-9EDF-3044C3A0D509}" destId="{8EEF0CFF-33E6-4070-8CFA-20231FAA7B5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41F7A-B623-4A53-AC36-859D2D62D81C}">
      <dsp:nvSpPr>
        <dsp:cNvPr id="0" name=""/>
        <dsp:cNvSpPr/>
      </dsp:nvSpPr>
      <dsp:spPr>
        <a:xfrm>
          <a:off x="4191824" y="1759"/>
          <a:ext cx="3477711" cy="20866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4000" kern="1200" dirty="0"/>
            <a:t>Postulantes</a:t>
          </a:r>
        </a:p>
      </dsp:txBody>
      <dsp:txXfrm>
        <a:off x="4191824" y="1759"/>
        <a:ext cx="3477711" cy="2086626"/>
      </dsp:txXfrm>
    </dsp:sp>
    <dsp:sp modelId="{3D2690D7-4EF5-4C26-800A-0DB72C949269}">
      <dsp:nvSpPr>
        <dsp:cNvPr id="0" name=""/>
        <dsp:cNvSpPr/>
      </dsp:nvSpPr>
      <dsp:spPr>
        <a:xfrm>
          <a:off x="450294" y="1759"/>
          <a:ext cx="3477711" cy="20866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4000" kern="1200" dirty="0"/>
            <a:t>Tipo de proyectos</a:t>
          </a:r>
        </a:p>
      </dsp:txBody>
      <dsp:txXfrm>
        <a:off x="450294" y="1759"/>
        <a:ext cx="3477711" cy="2086626"/>
      </dsp:txXfrm>
    </dsp:sp>
    <dsp:sp modelId="{75673216-7082-4908-ACAD-BBF297A1DA05}">
      <dsp:nvSpPr>
        <dsp:cNvPr id="0" name=""/>
        <dsp:cNvSpPr/>
      </dsp:nvSpPr>
      <dsp:spPr>
        <a:xfrm>
          <a:off x="437009" y="2436866"/>
          <a:ext cx="3477711" cy="20866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4000" kern="1200" dirty="0"/>
            <a:t>Líneas y Financiamiento</a:t>
          </a:r>
        </a:p>
      </dsp:txBody>
      <dsp:txXfrm>
        <a:off x="437009" y="2436866"/>
        <a:ext cx="3477711" cy="2086626"/>
      </dsp:txXfrm>
    </dsp:sp>
    <dsp:sp modelId="{D4303CD3-8686-4D33-8B70-5F8CB5AD0240}">
      <dsp:nvSpPr>
        <dsp:cNvPr id="0" name=""/>
        <dsp:cNvSpPr/>
      </dsp:nvSpPr>
      <dsp:spPr>
        <a:xfrm>
          <a:off x="4262492" y="2436866"/>
          <a:ext cx="3477711" cy="20866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4000" kern="1200" dirty="0"/>
            <a:t>Forma de postular y plazos</a:t>
          </a:r>
        </a:p>
      </dsp:txBody>
      <dsp:txXfrm>
        <a:off x="4262492" y="2436866"/>
        <a:ext cx="3477711" cy="2086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B242C-D44A-4E74-AE1C-03EB59CD0BC6}">
      <dsp:nvSpPr>
        <dsp:cNvPr id="0" name=""/>
        <dsp:cNvSpPr/>
      </dsp:nvSpPr>
      <dsp:spPr>
        <a:xfrm rot="5400000">
          <a:off x="-224674" y="436233"/>
          <a:ext cx="1967135" cy="165857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/>
            <a:t>Acción Social</a:t>
          </a:r>
        </a:p>
      </dsp:txBody>
      <dsp:txXfrm rot="-5400000">
        <a:off x="-70394" y="1111241"/>
        <a:ext cx="1658576" cy="308559"/>
      </dsp:txXfrm>
    </dsp:sp>
    <dsp:sp modelId="{94ACBDDD-E57F-4BEB-BB8B-84940D91C598}">
      <dsp:nvSpPr>
        <dsp:cNvPr id="0" name=""/>
        <dsp:cNvSpPr/>
      </dsp:nvSpPr>
      <dsp:spPr>
        <a:xfrm rot="5400000">
          <a:off x="3930076" y="-2482686"/>
          <a:ext cx="1834845" cy="6800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kern="1200" dirty="0" smtClean="0">
              <a:solidFill>
                <a:srgbClr val="006CB7"/>
              </a:solidFill>
            </a:rPr>
            <a:t>Proyectos que generen </a:t>
          </a:r>
          <a:r>
            <a:rPr lang="es-CL" sz="1800" b="1" u="sng" kern="1200" dirty="0" smtClean="0">
              <a:solidFill>
                <a:srgbClr val="006CB7"/>
              </a:solidFill>
            </a:rPr>
            <a:t>acciones de Innovación Social, cuyos beneficiarios sean personas en situación de pobreza y/o vulnerabilidad social</a:t>
          </a:r>
          <a:r>
            <a:rPr lang="es-CL" sz="1800" b="1" kern="1200" dirty="0" smtClean="0">
              <a:solidFill>
                <a:srgbClr val="006CB7"/>
              </a:solidFill>
            </a:rPr>
            <a:t>,</a:t>
          </a:r>
          <a:r>
            <a:rPr lang="es-CL" sz="1800" kern="1200" dirty="0" smtClean="0">
              <a:solidFill>
                <a:srgbClr val="006CB7"/>
              </a:solidFill>
            </a:rPr>
            <a:t> fomentando el acceso a mejores condiciones de vida y bienestar social de las personas o grupos vulnerables, o </a:t>
          </a:r>
          <a:r>
            <a:rPr lang="es-CL" sz="1800" b="1" kern="1200" dirty="0" smtClean="0">
              <a:solidFill>
                <a:srgbClr val="006CB7"/>
              </a:solidFill>
            </a:rPr>
            <a:t>que promuevan en sus comunidades mejoras en su entorno físico vecinal, o la generación de redes y/o cohesión social, entre otros.</a:t>
          </a:r>
          <a:endParaRPr lang="es-CL" sz="18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sp:txBody>
      <dsp:txXfrm rot="-5400000">
        <a:off x="1447390" y="89570"/>
        <a:ext cx="6710647" cy="1655705"/>
      </dsp:txXfrm>
    </dsp:sp>
    <dsp:sp modelId="{23F21A13-B7AA-496D-BE30-9E832C345B28}">
      <dsp:nvSpPr>
        <dsp:cNvPr id="0" name=""/>
        <dsp:cNvSpPr/>
      </dsp:nvSpPr>
      <dsp:spPr>
        <a:xfrm rot="5400000">
          <a:off x="-294702" y="2779282"/>
          <a:ext cx="1967135" cy="151852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/>
            <a:t>Análisis de Experiencia</a:t>
          </a:r>
        </a:p>
      </dsp:txBody>
      <dsp:txXfrm rot="-5400000">
        <a:off x="-70395" y="3314236"/>
        <a:ext cx="1518522" cy="448613"/>
      </dsp:txXfrm>
    </dsp:sp>
    <dsp:sp modelId="{2AD05340-E7D1-467F-A37B-AA148AAD325B}">
      <dsp:nvSpPr>
        <dsp:cNvPr id="0" name=""/>
        <dsp:cNvSpPr/>
      </dsp:nvSpPr>
      <dsp:spPr>
        <a:xfrm rot="5400000">
          <a:off x="3599105" y="-205477"/>
          <a:ext cx="2356733" cy="68002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Proyectos que </a:t>
          </a:r>
          <a:r>
            <a:rPr lang="es-CL" sz="1800" b="1" u="sng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Analicen y Sistematicen Experiencias Innovadoras</a:t>
          </a:r>
          <a:r>
            <a:rPr lang="es-CL" sz="1800" u="sng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 </a:t>
          </a:r>
          <a:r>
            <a:rPr lang="es-CL" sz="18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para el desarrollo social, </a:t>
          </a:r>
          <a:r>
            <a:rPr lang="es-CL" sz="1800" kern="1200" dirty="0" smtClean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que hayan sido implementadas y que </a:t>
          </a:r>
          <a:r>
            <a:rPr lang="es-CL" sz="1800" b="1" u="sng" kern="1200" dirty="0" smtClean="0">
              <a:solidFill>
                <a:srgbClr val="006CB7"/>
              </a:solidFill>
            </a:rPr>
            <a:t>puedan entregar insumos para la generación de programas o iniciativas sociales </a:t>
          </a:r>
          <a:r>
            <a:rPr lang="es-CL" sz="1800" b="1" kern="1200" dirty="0" smtClean="0">
              <a:solidFill>
                <a:srgbClr val="006CB7"/>
              </a:solidFill>
            </a:rPr>
            <a:t>que promuevan la movilidad e integración social</a:t>
          </a:r>
          <a:r>
            <a:rPr lang="es-CL" sz="1800" kern="1200" dirty="0" smtClean="0">
              <a:solidFill>
                <a:srgbClr val="006CB7"/>
              </a:solidFill>
            </a:rPr>
            <a:t>, la participación con igualdad de oportunidades en la vida nacional y el acceso por parte de las personas o grupos vulnerables a mejores condiciones de vida.</a:t>
          </a:r>
          <a:endParaRPr lang="es-CL" sz="18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sp:txBody>
      <dsp:txXfrm rot="-5400000">
        <a:off x="1377363" y="2131311"/>
        <a:ext cx="6685171" cy="21266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51C17-7639-4D2B-92A3-86A94FF8A33F}">
      <dsp:nvSpPr>
        <dsp:cNvPr id="0" name=""/>
        <dsp:cNvSpPr/>
      </dsp:nvSpPr>
      <dsp:spPr>
        <a:xfrm rot="5400000">
          <a:off x="-239765" y="343622"/>
          <a:ext cx="1598435" cy="111890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 dirty="0"/>
            <a:t>1</a:t>
          </a:r>
        </a:p>
      </dsp:txBody>
      <dsp:txXfrm rot="-5400000">
        <a:off x="1" y="663310"/>
        <a:ext cx="1118905" cy="479530"/>
      </dsp:txXfrm>
    </dsp:sp>
    <dsp:sp modelId="{D1B64B19-9F25-45BF-B5F7-79D55D4F025E}">
      <dsp:nvSpPr>
        <dsp:cNvPr id="0" name=""/>
        <dsp:cNvSpPr/>
      </dsp:nvSpPr>
      <dsp:spPr>
        <a:xfrm rot="5400000">
          <a:off x="4029879" y="-2905804"/>
          <a:ext cx="1236358" cy="7058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20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Fundaciones y Corporaciones </a:t>
          </a:r>
          <a:r>
            <a:rPr lang="es-CL" sz="20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o asociaciones constituidas de acuerdo con las normas del Título XXXIII del Libro I del Código Civil. Asimismo, podrán participar aquellas Asociaciones de Consumidores constituidas conforme a la Ley 19.496. </a:t>
          </a:r>
        </a:p>
      </dsp:txBody>
      <dsp:txXfrm rot="-5400000">
        <a:off x="1118905" y="65524"/>
        <a:ext cx="6997953" cy="1115650"/>
      </dsp:txXfrm>
    </dsp:sp>
    <dsp:sp modelId="{C304C8DD-01F7-4D36-A9C2-D739E13457FE}">
      <dsp:nvSpPr>
        <dsp:cNvPr id="0" name=""/>
        <dsp:cNvSpPr/>
      </dsp:nvSpPr>
      <dsp:spPr>
        <a:xfrm rot="5400000">
          <a:off x="-239765" y="1752872"/>
          <a:ext cx="1598435" cy="1118905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 dirty="0"/>
            <a:t>2</a:t>
          </a:r>
        </a:p>
      </dsp:txBody>
      <dsp:txXfrm rot="-5400000">
        <a:off x="1" y="2072560"/>
        <a:ext cx="1118905" cy="479530"/>
      </dsp:txXfrm>
    </dsp:sp>
    <dsp:sp modelId="{EEAAB990-89F5-486E-B680-4DF4EDE006BA}">
      <dsp:nvSpPr>
        <dsp:cNvPr id="0" name=""/>
        <dsp:cNvSpPr/>
      </dsp:nvSpPr>
      <dsp:spPr>
        <a:xfrm rot="5400000">
          <a:off x="4133523" y="-14871"/>
          <a:ext cx="1029071" cy="7058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Instituciones de Educación Superior </a:t>
          </a:r>
          <a:r>
            <a:rPr lang="es-CL" sz="22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reconocidas por el Estado (públicas o privadas). </a:t>
          </a:r>
        </a:p>
      </dsp:txBody>
      <dsp:txXfrm rot="-5400000">
        <a:off x="1118906" y="3049982"/>
        <a:ext cx="7008072" cy="928601"/>
      </dsp:txXfrm>
    </dsp:sp>
    <dsp:sp modelId="{0C7AE3A8-9890-40E1-AA1E-F2E4FFD30EB1}">
      <dsp:nvSpPr>
        <dsp:cNvPr id="0" name=""/>
        <dsp:cNvSpPr/>
      </dsp:nvSpPr>
      <dsp:spPr>
        <a:xfrm rot="5400000">
          <a:off x="-239765" y="3162121"/>
          <a:ext cx="1598435" cy="1118905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/>
            <a:t>3</a:t>
          </a:r>
          <a:endParaRPr lang="es-CL" sz="3100" kern="1200" dirty="0"/>
        </a:p>
      </dsp:txBody>
      <dsp:txXfrm rot="-5400000">
        <a:off x="1" y="3481809"/>
        <a:ext cx="1118905" cy="479530"/>
      </dsp:txXfrm>
    </dsp:sp>
    <dsp:sp modelId="{1A212528-F5A8-4E01-9A70-2EC21EBCF893}">
      <dsp:nvSpPr>
        <dsp:cNvPr id="0" name=""/>
        <dsp:cNvSpPr/>
      </dsp:nvSpPr>
      <dsp:spPr>
        <a:xfrm rot="5400000">
          <a:off x="4121877" y="-1444903"/>
          <a:ext cx="1016084" cy="7058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Organizaciones comunitarias</a:t>
          </a:r>
          <a:r>
            <a:rPr lang="es-ES" sz="22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 funcionales o territoriales regidas por la Ley 19.418. También </a:t>
          </a:r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Comunidades y Asociaciones Indígenas</a:t>
          </a:r>
          <a:r>
            <a:rPr lang="es-CL" sz="220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 constituida por la Ley 19.253.</a:t>
          </a:r>
        </a:p>
      </dsp:txBody>
      <dsp:txXfrm rot="-5400000">
        <a:off x="1100766" y="1625809"/>
        <a:ext cx="7008706" cy="9168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51C17-7639-4D2B-92A3-86A94FF8A33F}">
      <dsp:nvSpPr>
        <dsp:cNvPr id="0" name=""/>
        <dsp:cNvSpPr/>
      </dsp:nvSpPr>
      <dsp:spPr>
        <a:xfrm rot="5400000">
          <a:off x="-227200" y="1751940"/>
          <a:ext cx="1598435" cy="111890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 dirty="0"/>
            <a:t>2</a:t>
          </a:r>
        </a:p>
      </dsp:txBody>
      <dsp:txXfrm rot="-5400000">
        <a:off x="12566" y="2071628"/>
        <a:ext cx="1118905" cy="479530"/>
      </dsp:txXfrm>
    </dsp:sp>
    <dsp:sp modelId="{D1B64B19-9F25-45BF-B5F7-79D55D4F025E}">
      <dsp:nvSpPr>
        <dsp:cNvPr id="0" name=""/>
        <dsp:cNvSpPr/>
      </dsp:nvSpPr>
      <dsp:spPr>
        <a:xfrm rot="5400000">
          <a:off x="4014351" y="-1403673"/>
          <a:ext cx="1236358" cy="7058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Acción Social – Fundaciones y Corporaciones, </a:t>
          </a:r>
          <a:r>
            <a:rPr lang="es-CL" sz="2200" b="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donde se pueden presentar proyectos de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hasta </a:t>
          </a:r>
          <a:r>
            <a:rPr lang="es-CL" sz="2200" b="1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$20.000.000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(veinte millones de pesos) , con alcance regional.</a:t>
          </a:r>
        </a:p>
      </dsp:txBody>
      <dsp:txXfrm rot="-5400000">
        <a:off x="1103377" y="1567655"/>
        <a:ext cx="6997953" cy="1115650"/>
      </dsp:txXfrm>
    </dsp:sp>
    <dsp:sp modelId="{C304C8DD-01F7-4D36-A9C2-D739E13457FE}">
      <dsp:nvSpPr>
        <dsp:cNvPr id="0" name=""/>
        <dsp:cNvSpPr/>
      </dsp:nvSpPr>
      <dsp:spPr>
        <a:xfrm rot="5400000">
          <a:off x="-239765" y="316629"/>
          <a:ext cx="1598435" cy="1118905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 dirty="0"/>
            <a:t>1</a:t>
          </a:r>
        </a:p>
      </dsp:txBody>
      <dsp:txXfrm rot="-5400000">
        <a:off x="1" y="636317"/>
        <a:ext cx="1118905" cy="479530"/>
      </dsp:txXfrm>
    </dsp:sp>
    <dsp:sp modelId="{EEAAB990-89F5-486E-B680-4DF4EDE006BA}">
      <dsp:nvSpPr>
        <dsp:cNvPr id="0" name=""/>
        <dsp:cNvSpPr/>
      </dsp:nvSpPr>
      <dsp:spPr>
        <a:xfrm rot="5400000">
          <a:off x="4133523" y="-14871"/>
          <a:ext cx="1029071" cy="7058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Análisis de Experiencia, </a:t>
          </a:r>
          <a:r>
            <a:rPr lang="es-CL" sz="2200" b="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donde se pueden presentar proyectos de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hasta </a:t>
          </a:r>
          <a:r>
            <a:rPr lang="es-CL" sz="2200" b="1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$20.000.000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(veinte millones de pesos) , con alcance nacional.</a:t>
          </a:r>
          <a:endParaRPr lang="es-CL" sz="22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sp:txBody>
      <dsp:txXfrm rot="-5400000">
        <a:off x="1118906" y="3049982"/>
        <a:ext cx="7008072" cy="928601"/>
      </dsp:txXfrm>
    </dsp:sp>
    <dsp:sp modelId="{0C7AE3A8-9890-40E1-AA1E-F2E4FFD30EB1}">
      <dsp:nvSpPr>
        <dsp:cNvPr id="0" name=""/>
        <dsp:cNvSpPr/>
      </dsp:nvSpPr>
      <dsp:spPr>
        <a:xfrm rot="5400000">
          <a:off x="-239765" y="3162121"/>
          <a:ext cx="1598435" cy="1118905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3100" kern="1200"/>
            <a:t>3</a:t>
          </a:r>
          <a:endParaRPr lang="es-CL" sz="3100" kern="1200" dirty="0"/>
        </a:p>
      </dsp:txBody>
      <dsp:txXfrm rot="-5400000">
        <a:off x="1" y="3481809"/>
        <a:ext cx="1118905" cy="479530"/>
      </dsp:txXfrm>
    </dsp:sp>
    <dsp:sp modelId="{1A212528-F5A8-4E01-9A70-2EC21EBCF893}">
      <dsp:nvSpPr>
        <dsp:cNvPr id="0" name=""/>
        <dsp:cNvSpPr/>
      </dsp:nvSpPr>
      <dsp:spPr>
        <a:xfrm rot="5400000">
          <a:off x="4140016" y="-2881963"/>
          <a:ext cx="1016084" cy="70583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2200" b="1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Acción Social – Organizaciones Comunitarias, </a:t>
          </a:r>
          <a:r>
            <a:rPr lang="es-CL" sz="2200" b="0" kern="1200" dirty="0">
              <a:solidFill>
                <a:srgbClr val="006CB7"/>
              </a:solidFill>
              <a:latin typeface="+mj-lt"/>
              <a:ea typeface="+mj-ea"/>
              <a:cs typeface="Tahoma" pitchFamily="34" charset="0"/>
            </a:rPr>
            <a:t>donde se pueden presentar proyectos de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hasta </a:t>
          </a:r>
          <a:r>
            <a:rPr lang="es-CL" sz="2200" b="1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$4.000.000 </a:t>
          </a:r>
          <a:r>
            <a:rPr lang="es-CL" sz="2200" b="0" kern="1200" dirty="0">
              <a:solidFill>
                <a:srgbClr val="006CB7"/>
              </a:solidFill>
              <a:latin typeface="Calibri"/>
              <a:ea typeface="+mn-ea"/>
              <a:cs typeface="Tahoma" pitchFamily="34" charset="0"/>
            </a:rPr>
            <a:t>(cuatro millones de pesos) , con alcance comunal.</a:t>
          </a:r>
          <a:endParaRPr lang="es-CL" sz="2200" kern="1200" dirty="0">
            <a:solidFill>
              <a:srgbClr val="006CB7"/>
            </a:solidFill>
            <a:latin typeface="+mj-lt"/>
            <a:ea typeface="+mj-ea"/>
            <a:cs typeface="Tahoma" pitchFamily="34" charset="0"/>
          </a:endParaRPr>
        </a:p>
      </dsp:txBody>
      <dsp:txXfrm rot="-5400000">
        <a:off x="1118905" y="188749"/>
        <a:ext cx="7008706" cy="916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2CF667-E66E-4F32-B1C2-33520C34C70A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A6143-CCD7-4AF1-A489-E574D72AF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5960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F9F86-1561-4290-A75F-2BE4F825D3BE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43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16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5700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87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6998" y="6356365"/>
            <a:ext cx="2134451" cy="365125"/>
          </a:xfrm>
          <a:prstGeom prst="rect">
            <a:avLst/>
          </a:prstGeom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</a:defRPr>
            </a:lvl1pPr>
          </a:lstStyle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fld id="{255A43B8-EE71-4D12-AD5D-A2E06176BF6A}" type="datetime1">
              <a:rPr lang="en-US">
                <a:solidFill>
                  <a:prstClr val="black"/>
                </a:solidFill>
                <a:ea typeface="ヒラギノ角ゴ Pro W3" charset="-128"/>
              </a:rPr>
              <a:pPr defTabSz="455613" fontAlgn="base">
                <a:spcBef>
                  <a:spcPct val="0"/>
                </a:spcBef>
                <a:spcAft>
                  <a:spcPct val="0"/>
                </a:spcAft>
                <a:defRPr/>
              </a:pPr>
              <a:t>7/4/2018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FA47D-E344-476D-888E-ACC1421BD0E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15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3BA3F-E8DB-4A13-A68A-5DE31CA419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595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2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4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4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6998" y="6356365"/>
            <a:ext cx="2134451" cy="365125"/>
          </a:xfrm>
          <a:prstGeom prst="rect">
            <a:avLst/>
          </a:prstGeom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</a:defRPr>
            </a:lvl1pPr>
          </a:lstStyle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fld id="{97A082BB-0ABC-43EA-B82E-437163CAFC16}" type="datetime1">
              <a:rPr lang="en-US">
                <a:solidFill>
                  <a:prstClr val="black"/>
                </a:solidFill>
                <a:ea typeface="ヒラギノ角ゴ Pro W3" charset="-128"/>
              </a:rPr>
              <a:pPr defTabSz="455613" fontAlgn="base">
                <a:spcBef>
                  <a:spcPct val="0"/>
                </a:spcBef>
                <a:spcAft>
                  <a:spcPct val="0"/>
                </a:spcAft>
                <a:defRPr/>
              </a:pPr>
              <a:t>7/4/2018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5119D-635D-4E91-A12B-2F3C3A936D7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57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7" y="1600206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7" y="1600206"/>
            <a:ext cx="4038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6998" y="6356365"/>
            <a:ext cx="2134451" cy="365125"/>
          </a:xfrm>
          <a:prstGeom prst="rect">
            <a:avLst/>
          </a:prstGeom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</a:defRPr>
            </a:lvl1pPr>
          </a:lstStyle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fld id="{BCA08111-F854-458C-801D-1731E4F3C9DA}" type="datetime1">
              <a:rPr lang="en-US">
                <a:solidFill>
                  <a:prstClr val="black"/>
                </a:solidFill>
                <a:ea typeface="ヒラギノ角ゴ Pro W3" charset="-128"/>
              </a:rPr>
              <a:pPr defTabSz="455613" fontAlgn="base">
                <a:spcBef>
                  <a:spcPct val="0"/>
                </a:spcBef>
                <a:spcAft>
                  <a:spcPct val="0"/>
                </a:spcAft>
                <a:defRPr/>
              </a:pPr>
              <a:t>7/4/2018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64D7B-5702-406C-B0E8-36AEF545159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49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068" indent="0">
              <a:buNone/>
              <a:defRPr sz="2000" b="1"/>
            </a:lvl2pPr>
            <a:lvl3pPr marL="914139" indent="0">
              <a:buNone/>
              <a:defRPr sz="1800" b="1"/>
            </a:lvl3pPr>
            <a:lvl4pPr marL="1371204" indent="0">
              <a:buNone/>
              <a:defRPr sz="1600" b="1"/>
            </a:lvl4pPr>
            <a:lvl5pPr marL="1828273" indent="0">
              <a:buNone/>
              <a:defRPr sz="1600" b="1"/>
            </a:lvl5pPr>
            <a:lvl6pPr marL="2285342" indent="0">
              <a:buNone/>
              <a:defRPr sz="1600" b="1"/>
            </a:lvl6pPr>
            <a:lvl7pPr marL="2742410" indent="0">
              <a:buNone/>
              <a:defRPr sz="1600" b="1"/>
            </a:lvl7pPr>
            <a:lvl8pPr marL="3199479" indent="0">
              <a:buNone/>
              <a:defRPr sz="1600" b="1"/>
            </a:lvl8pPr>
            <a:lvl9pPr marL="3656547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068" indent="0">
              <a:buNone/>
              <a:defRPr sz="2000" b="1"/>
            </a:lvl2pPr>
            <a:lvl3pPr marL="914139" indent="0">
              <a:buNone/>
              <a:defRPr sz="1800" b="1"/>
            </a:lvl3pPr>
            <a:lvl4pPr marL="1371204" indent="0">
              <a:buNone/>
              <a:defRPr sz="1600" b="1"/>
            </a:lvl4pPr>
            <a:lvl5pPr marL="1828273" indent="0">
              <a:buNone/>
              <a:defRPr sz="1600" b="1"/>
            </a:lvl5pPr>
            <a:lvl6pPr marL="2285342" indent="0">
              <a:buNone/>
              <a:defRPr sz="1600" b="1"/>
            </a:lvl6pPr>
            <a:lvl7pPr marL="2742410" indent="0">
              <a:buNone/>
              <a:defRPr sz="1600" b="1"/>
            </a:lvl7pPr>
            <a:lvl8pPr marL="3199479" indent="0">
              <a:buNone/>
              <a:defRPr sz="1600" b="1"/>
            </a:lvl8pPr>
            <a:lvl9pPr marL="365654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6998" y="6356365"/>
            <a:ext cx="2134451" cy="365125"/>
          </a:xfrm>
          <a:prstGeom prst="rect">
            <a:avLst/>
          </a:prstGeom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</a:defRPr>
            </a:lvl1pPr>
          </a:lstStyle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fld id="{028A79C2-00FC-418F-9A7B-255BCDE18D9B}" type="datetime1">
              <a:rPr lang="en-US">
                <a:solidFill>
                  <a:prstClr val="black"/>
                </a:solidFill>
                <a:ea typeface="ヒラギノ角ゴ Pro W3" charset="-128"/>
              </a:rPr>
              <a:pPr defTabSz="455613" fontAlgn="base">
                <a:spcBef>
                  <a:spcPct val="0"/>
                </a:spcBef>
                <a:spcAft>
                  <a:spcPct val="0"/>
                </a:spcAft>
                <a:defRPr/>
              </a:pPr>
              <a:t>7/4/2018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D6E34-4B7B-4581-B8A5-775AE2746DF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19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DC4AF-48C2-4752-B8AA-3A251DBB0D5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06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E7825-F5B2-4833-8003-F50A8F61606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87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8" indent="0">
              <a:buNone/>
              <a:defRPr sz="1200"/>
            </a:lvl2pPr>
            <a:lvl3pPr marL="914139" indent="0">
              <a:buNone/>
              <a:defRPr sz="1000"/>
            </a:lvl3pPr>
            <a:lvl4pPr marL="1371204" indent="0">
              <a:buNone/>
              <a:defRPr sz="900"/>
            </a:lvl4pPr>
            <a:lvl5pPr marL="1828273" indent="0">
              <a:buNone/>
              <a:defRPr sz="900"/>
            </a:lvl5pPr>
            <a:lvl6pPr marL="2285342" indent="0">
              <a:buNone/>
              <a:defRPr sz="900"/>
            </a:lvl6pPr>
            <a:lvl7pPr marL="2742410" indent="0">
              <a:buNone/>
              <a:defRPr sz="900"/>
            </a:lvl7pPr>
            <a:lvl8pPr marL="3199479" indent="0">
              <a:buNone/>
              <a:defRPr sz="900"/>
            </a:lvl8pPr>
            <a:lvl9pPr marL="365654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0C13D-FDCB-465D-9F36-23B04A75F50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2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276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68" indent="0">
              <a:buNone/>
              <a:defRPr sz="2800"/>
            </a:lvl2pPr>
            <a:lvl3pPr marL="914139" indent="0">
              <a:buNone/>
              <a:defRPr sz="2400"/>
            </a:lvl3pPr>
            <a:lvl4pPr marL="1371204" indent="0">
              <a:buNone/>
              <a:defRPr sz="2000"/>
            </a:lvl4pPr>
            <a:lvl5pPr marL="1828273" indent="0">
              <a:buNone/>
              <a:defRPr sz="2000"/>
            </a:lvl5pPr>
            <a:lvl6pPr marL="2285342" indent="0">
              <a:buNone/>
              <a:defRPr sz="2000"/>
            </a:lvl6pPr>
            <a:lvl7pPr marL="2742410" indent="0">
              <a:buNone/>
              <a:defRPr sz="2000"/>
            </a:lvl7pPr>
            <a:lvl8pPr marL="3199479" indent="0">
              <a:buNone/>
              <a:defRPr sz="2000"/>
            </a:lvl8pPr>
            <a:lvl9pPr marL="365654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8" indent="0">
              <a:buNone/>
              <a:defRPr sz="1200"/>
            </a:lvl2pPr>
            <a:lvl3pPr marL="914139" indent="0">
              <a:buNone/>
              <a:defRPr sz="1000"/>
            </a:lvl3pPr>
            <a:lvl4pPr marL="1371204" indent="0">
              <a:buNone/>
              <a:defRPr sz="900"/>
            </a:lvl4pPr>
            <a:lvl5pPr marL="1828273" indent="0">
              <a:buNone/>
              <a:defRPr sz="900"/>
            </a:lvl5pPr>
            <a:lvl6pPr marL="2285342" indent="0">
              <a:buNone/>
              <a:defRPr sz="900"/>
            </a:lvl6pPr>
            <a:lvl7pPr marL="2742410" indent="0">
              <a:buNone/>
              <a:defRPr sz="900"/>
            </a:lvl7pPr>
            <a:lvl8pPr marL="3199479" indent="0">
              <a:buNone/>
              <a:defRPr sz="900"/>
            </a:lvl8pPr>
            <a:lvl9pPr marL="365654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D6689-3E9A-465A-B6CA-BEEA0B2EB1E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27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F7507-D097-49F8-AAEA-97F4B577D7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86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9" y="274644"/>
            <a:ext cx="2057399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809CC-B351-4A0D-B60B-5BCEB3A8CE4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25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3805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5807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92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269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77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43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926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8CC73-68F1-41DA-81F1-BFDD46083DF4}" type="datetimeFigureOut">
              <a:rPr lang="es-ES" smtClean="0"/>
              <a:t>04/07/2018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9138C-CCD5-464D-A8A5-6F1A5EAA756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10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51885" y="152400"/>
            <a:ext cx="816548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1885" y="1477963"/>
            <a:ext cx="817758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825" y="6527815"/>
            <a:ext cx="2895219" cy="246063"/>
          </a:xfrm>
          <a:prstGeom prst="rect">
            <a:avLst/>
          </a:prstGeom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charset="0"/>
              </a:defRPr>
            </a:lvl1pPr>
          </a:lstStyle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>
                <a:ea typeface="ヒラギノ角ゴ Pro W3" charset="-128"/>
              </a:rPr>
              <a:t>Gobierno de Chile | Ministerio del Interior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2919" y="6527815"/>
            <a:ext cx="2134451" cy="193675"/>
          </a:xfrm>
          <a:prstGeom prst="rect">
            <a:avLst/>
          </a:prstGeom>
        </p:spPr>
        <p:txBody>
          <a:bodyPr vert="horz" wrap="square" lIns="91414" tIns="45706" rIns="91414" bIns="45706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charset="0"/>
              </a:defRPr>
            </a:lvl1pPr>
          </a:lstStyle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fld id="{74A04BCB-71B7-48AD-AE63-B9708EC7E2DE}" type="slidenum">
              <a:rPr lang="en-US">
                <a:ea typeface="ヒラギノ角ゴ Pro W3" charset="-128"/>
              </a:rPr>
              <a:pPr defTabSz="4556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ea typeface="ヒラギノ角ゴ Pro W3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14149" y="-6350"/>
            <a:ext cx="283608" cy="866775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lIns="91414" tIns="45706" rIns="91414" bIns="45706" anchor="ctr"/>
          <a:lstStyle/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697754" y="1"/>
            <a:ext cx="348125" cy="860425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lIns="91414" tIns="45706" rIns="91414" bIns="45706" anchor="ctr"/>
          <a:lstStyle/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414149" y="6400800"/>
            <a:ext cx="283608" cy="4572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lIns="91414" tIns="45706" rIns="91414" bIns="45706" anchor="ctr"/>
          <a:lstStyle/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697754" y="6400800"/>
            <a:ext cx="348125" cy="4572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lIns="91414" tIns="45706" rIns="91414" bIns="45706" anchor="ctr"/>
          <a:lstStyle/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763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5613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5613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5613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5613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5613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068" algn="l" defTabSz="457068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139" algn="l" defTabSz="457068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204" algn="l" defTabSz="457068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273" algn="l" defTabSz="457068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3876" indent="-228534" algn="l" defTabSz="4570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45" indent="-228534" algn="l" defTabSz="4570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13" indent="-228534" algn="l" defTabSz="4570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81" indent="-228534" algn="l" defTabSz="4570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8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9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04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73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42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10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79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47" algn="l" defTabSz="4570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ciedadcivilmds.cl/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3" descr="portada grafica base ppt 201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CuadroTexto 4"/>
          <p:cNvSpPr txBox="1">
            <a:spLocks noChangeArrowheads="1"/>
          </p:cNvSpPr>
          <p:nvPr/>
        </p:nvSpPr>
        <p:spPr bwMode="auto">
          <a:xfrm>
            <a:off x="683568" y="1844824"/>
            <a:ext cx="7848872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sz="40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Fondo </a:t>
            </a:r>
          </a:p>
          <a:p>
            <a:pPr algn="ctr" eaLnBrk="1" hangingPunct="1"/>
            <a:r>
              <a:rPr lang="es-ES" sz="40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Chile de Todas y Todos 2018</a:t>
            </a:r>
          </a:p>
          <a:p>
            <a:pPr algn="ctr" eaLnBrk="1" hangingPunct="1"/>
            <a:endParaRPr lang="es-ES" sz="4000" b="1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endParaRPr>
          </a:p>
          <a:p>
            <a:pPr algn="ctr" eaLnBrk="1" hangingPunct="1"/>
            <a:endParaRPr lang="es-ES" sz="4000" b="1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endParaRPr>
          </a:p>
          <a:p>
            <a:pPr algn="ctr" eaLnBrk="1" hangingPunct="1"/>
            <a:endParaRPr lang="es-ES" sz="4000" b="1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endParaRPr>
          </a:p>
          <a:p>
            <a:pPr algn="ctr" eaLnBrk="1" hangingPunct="1"/>
            <a:r>
              <a:rPr lang="es-ES" sz="22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Subsecretaría de Evaluación Social</a:t>
            </a:r>
          </a:p>
          <a:p>
            <a:pPr algn="ctr" eaLnBrk="1" hangingPunct="1"/>
            <a:r>
              <a:rPr lang="es-ES" sz="22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Ministerio de Desarrollo Social</a:t>
            </a:r>
          </a:p>
          <a:p>
            <a:pPr algn="ctr" eaLnBrk="1" hangingPunct="1"/>
            <a:r>
              <a:rPr lang="es-ES" sz="22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04 de julio del 2018</a:t>
            </a:r>
          </a:p>
        </p:txBody>
      </p:sp>
    </p:spTree>
    <p:extLst>
      <p:ext uri="{BB962C8B-B14F-4D97-AF65-F5344CB8AC3E}">
        <p14:creationId xmlns:p14="http://schemas.microsoft.com/office/powerpoint/2010/main" val="268481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971874"/>
              </p:ext>
            </p:extLst>
          </p:nvPr>
        </p:nvGraphicFramePr>
        <p:xfrm>
          <a:off x="323528" y="1052736"/>
          <a:ext cx="8177213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003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CL" sz="3200" b="1" dirty="0"/>
              <a:t>¿Qué tipo de </a:t>
            </a:r>
            <a:r>
              <a:rPr lang="es-CL" sz="3200" b="1" u="sng" dirty="0"/>
              <a:t>proyectos</a:t>
            </a:r>
            <a:r>
              <a:rPr lang="es-CL" sz="3200" b="1" dirty="0"/>
              <a:t> se pueden postular?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76739"/>
              </p:ext>
            </p:extLst>
          </p:nvPr>
        </p:nvGraphicFramePr>
        <p:xfrm>
          <a:off x="152400" y="1477963"/>
          <a:ext cx="8177213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4 Conector recto"/>
          <p:cNvCxnSpPr/>
          <p:nvPr/>
        </p:nvCxnSpPr>
        <p:spPr>
          <a:xfrm>
            <a:off x="0" y="1268760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7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3200" b="1" dirty="0"/>
              <a:t>¿</a:t>
            </a:r>
            <a:r>
              <a:rPr lang="es-CL" sz="3200" b="1" u="sng" dirty="0"/>
              <a:t>Quiénes</a:t>
            </a:r>
            <a:r>
              <a:rPr lang="es-CL" sz="3200" b="1" dirty="0"/>
              <a:t> pueden postular?</a:t>
            </a:r>
            <a:br>
              <a:rPr lang="es-CL" sz="3200" b="1" dirty="0"/>
            </a:br>
            <a:endParaRPr lang="es-CL" sz="3200" b="1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697737"/>
              </p:ext>
            </p:extLst>
          </p:nvPr>
        </p:nvGraphicFramePr>
        <p:xfrm>
          <a:off x="152400" y="1477963"/>
          <a:ext cx="8177213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4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62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11D66D-D869-430C-A6BE-22FC26563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L" sz="4000" b="1" u="sng" dirty="0"/>
              <a:t>Líneas de postulación</a:t>
            </a:r>
          </a:p>
        </p:txBody>
      </p:sp>
      <p:graphicFrame>
        <p:nvGraphicFramePr>
          <p:cNvPr id="4" name="3 Marcador de contenido">
            <a:extLst>
              <a:ext uri="{FF2B5EF4-FFF2-40B4-BE49-F238E27FC236}">
                <a16:creationId xmlns="" xmlns:a16="http://schemas.microsoft.com/office/drawing/2014/main" id="{E45B288A-62C4-44A8-8C84-D15488844A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268176"/>
              </p:ext>
            </p:extLst>
          </p:nvPr>
        </p:nvGraphicFramePr>
        <p:xfrm>
          <a:off x="152400" y="1477963"/>
          <a:ext cx="8177213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394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sz="4000" b="1" dirty="0"/>
              <a:t>Forma y plazos para postular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300474"/>
              </p:ext>
            </p:extLst>
          </p:nvPr>
        </p:nvGraphicFramePr>
        <p:xfrm>
          <a:off x="152400" y="1477963"/>
          <a:ext cx="8177213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40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sz="3200" b="1" dirty="0" smtClean="0"/>
              <a:t>Cronograma</a:t>
            </a:r>
            <a:endParaRPr lang="es-CL" sz="3200" b="1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192000"/>
              </p:ext>
            </p:extLst>
          </p:nvPr>
        </p:nvGraphicFramePr>
        <p:xfrm>
          <a:off x="323528" y="836712"/>
          <a:ext cx="7992888" cy="55545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3016"/>
                <a:gridCol w="2119715"/>
                <a:gridCol w="2970157"/>
              </a:tblGrid>
              <a:tr h="159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ETAPA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DESDE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HASTA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b"/>
                </a:tc>
              </a:tr>
              <a:tr h="303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Postulación de proyectos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04-07-2018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03-08-2018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</a:tr>
              <a:tr h="590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Proceso de recepción de consultas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09-07-2018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13-07-2018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</a:tr>
              <a:tr h="44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Proceso de respuesta a las consultas recibidas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17-07-2018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19-07-2018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</a:tr>
              <a:tr h="446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Publicación resultados etapa de admisibilidad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06-08-2018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23-08-2018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</a:tr>
              <a:tr h="590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Publicación resultados de adjudicación / Publicación lista de espera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24-08-2018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12-10-2018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</a:tr>
              <a:tr h="662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Notificación a los adjudicados vía correo electrónico o telefónicamente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16-10-2018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19-10-2018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</a:tr>
              <a:tr h="734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Firma y envío  del convenio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10 días desde el envío del convenio respectivo, vía correo electrónico, entrega personal o correo certificado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90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effectLst/>
                        </a:rPr>
                        <a:t>Entrega de garantías de fiel cumplimiento</a:t>
                      </a:r>
                      <a:endParaRPr lang="es-E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</a:rPr>
                        <a:t>Desde la suscripción del convenio hasta los 20 días siguientes a la notificación por correo electrónico o certificado de la adjudicación. </a:t>
                      </a:r>
                      <a:endParaRPr lang="es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51" marR="35351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5 Conector recto"/>
          <p:cNvCxnSpPr/>
          <p:nvPr/>
        </p:nvCxnSpPr>
        <p:spPr>
          <a:xfrm>
            <a:off x="-25635" y="79398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3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sz="3200" b="1" dirty="0" smtClean="0"/>
              <a:t>Puntos Importantes</a:t>
            </a:r>
            <a:endParaRPr lang="es-CL" sz="3200" b="1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827584" y="1772816"/>
            <a:ext cx="6984776" cy="3031157"/>
          </a:xfrm>
        </p:spPr>
        <p:txBody>
          <a:bodyPr/>
          <a:lstStyle/>
          <a:p>
            <a:pPr marL="0" indent="0" algn="just">
              <a:buNone/>
            </a:pPr>
            <a:r>
              <a:rPr lang="es-CL" sz="3200" u="sng" dirty="0" smtClean="0">
                <a:solidFill>
                  <a:srgbClr val="006CB7"/>
                </a:solidFill>
              </a:rPr>
              <a:t>Especial atención </a:t>
            </a:r>
            <a:r>
              <a:rPr lang="es-CL" sz="3200" dirty="0" smtClean="0">
                <a:solidFill>
                  <a:srgbClr val="006CB7"/>
                </a:solidFill>
              </a:rPr>
              <a:t>en la formulación de: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CL" sz="3000" b="1" dirty="0" smtClean="0">
                <a:solidFill>
                  <a:srgbClr val="006CB7"/>
                </a:solidFill>
              </a:rPr>
              <a:t>Objetivos y criterios de Innovación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CL" sz="3000" b="1" dirty="0" smtClean="0">
                <a:solidFill>
                  <a:srgbClr val="006CB7"/>
                </a:solidFill>
              </a:rPr>
              <a:t>Resultados Esperados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CL" sz="3000" b="1" dirty="0" smtClean="0">
                <a:solidFill>
                  <a:srgbClr val="006CB7"/>
                </a:solidFill>
              </a:rPr>
              <a:t>Definición de Actividades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CL" sz="3000" b="1" dirty="0" smtClean="0">
                <a:solidFill>
                  <a:srgbClr val="006CB7"/>
                </a:solidFill>
              </a:rPr>
              <a:t>Medios de Verificación</a:t>
            </a:r>
          </a:p>
          <a:p>
            <a:pPr marL="0" indent="0" algn="ctr">
              <a:buNone/>
            </a:pPr>
            <a:endParaRPr lang="es-CL" sz="4400" b="1" dirty="0" smtClean="0">
              <a:solidFill>
                <a:srgbClr val="005091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endParaRPr lang="es-CL" sz="2800" dirty="0">
              <a:solidFill>
                <a:srgbClr val="005091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98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sz="3200" b="1" dirty="0"/>
              <a:t>Información y consultas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L" sz="2800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Toda la información del fondo concursable, como Bases, Anexos, Calendario y otra documentación relevante está disponible en </a:t>
            </a:r>
          </a:p>
          <a:p>
            <a:pPr algn="just"/>
            <a:endParaRPr lang="es-CL" sz="3200" b="1" dirty="0">
              <a:solidFill>
                <a:srgbClr val="006CB7"/>
              </a:solidFill>
            </a:endParaRPr>
          </a:p>
          <a:p>
            <a:pPr marL="0" indent="0" algn="ctr">
              <a:buNone/>
            </a:pPr>
            <a:r>
              <a:rPr lang="es-CL" sz="4400" b="1" dirty="0">
                <a:solidFill>
                  <a:srgbClr val="006CB7"/>
                </a:solidFill>
                <a:latin typeface="+mj-lt"/>
                <a:ea typeface="+mj-ea"/>
                <a:cs typeface="+mj-cs"/>
                <a:hlinkClick r:id="rId2"/>
              </a:rPr>
              <a:t>WWW.SOCIEDADCIVILMDS.CL</a:t>
            </a:r>
            <a:endParaRPr lang="es-CL" sz="4400" b="1" dirty="0">
              <a:solidFill>
                <a:srgbClr val="006CB7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es-CL" sz="4400" b="1" dirty="0">
              <a:solidFill>
                <a:srgbClr val="006CB7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endParaRPr lang="es-CL" sz="2800" dirty="0">
              <a:solidFill>
                <a:srgbClr val="006CB7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33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3" descr="portada grafica base ppt 2014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CuadroTexto 4"/>
          <p:cNvSpPr txBox="1">
            <a:spLocks noChangeArrowheads="1"/>
          </p:cNvSpPr>
          <p:nvPr/>
        </p:nvSpPr>
        <p:spPr bwMode="auto">
          <a:xfrm>
            <a:off x="683568" y="1844824"/>
            <a:ext cx="7848872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sz="40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Fondo </a:t>
            </a:r>
          </a:p>
          <a:p>
            <a:pPr algn="ctr" eaLnBrk="1" hangingPunct="1"/>
            <a:r>
              <a:rPr lang="es-ES" sz="40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Chile de Todas y Todos 2018</a:t>
            </a:r>
          </a:p>
          <a:p>
            <a:pPr algn="ctr" eaLnBrk="1" hangingPunct="1"/>
            <a:endParaRPr lang="es-ES" sz="4000" b="1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endParaRPr>
          </a:p>
          <a:p>
            <a:pPr algn="ctr" eaLnBrk="1" hangingPunct="1"/>
            <a:endParaRPr lang="es-ES" sz="4000" b="1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endParaRPr>
          </a:p>
          <a:p>
            <a:pPr algn="ctr" eaLnBrk="1" hangingPunct="1"/>
            <a:endParaRPr lang="es-ES" sz="4000" b="1" dirty="0">
              <a:solidFill>
                <a:srgbClr val="005091"/>
              </a:solidFill>
              <a:latin typeface="+mj-lt"/>
              <a:ea typeface="+mj-ea"/>
              <a:cs typeface="Tahoma" pitchFamily="34" charset="0"/>
            </a:endParaRPr>
          </a:p>
          <a:p>
            <a:pPr algn="ctr" eaLnBrk="1" hangingPunct="1"/>
            <a:r>
              <a:rPr lang="es-ES" sz="22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Subsecretaría de Evaluación Social</a:t>
            </a:r>
          </a:p>
          <a:p>
            <a:pPr algn="ctr" eaLnBrk="1" hangingPunct="1"/>
            <a:r>
              <a:rPr lang="es-ES" sz="22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Ministerio de Desarrollo Social</a:t>
            </a:r>
          </a:p>
          <a:p>
            <a:pPr algn="ctr" eaLnBrk="1" hangingPunct="1"/>
            <a:r>
              <a:rPr lang="es-ES" sz="2200" b="1" dirty="0">
                <a:solidFill>
                  <a:srgbClr val="006CB7"/>
                </a:solidFill>
                <a:latin typeface="+mj-lt"/>
                <a:ea typeface="+mj-ea"/>
                <a:cs typeface="Tahoma" pitchFamily="34" charset="0"/>
              </a:rPr>
              <a:t>04 de julio del 2018</a:t>
            </a:r>
          </a:p>
        </p:txBody>
      </p:sp>
    </p:spTree>
    <p:extLst>
      <p:ext uri="{BB962C8B-B14F-4D97-AF65-F5344CB8AC3E}">
        <p14:creationId xmlns:p14="http://schemas.microsoft.com/office/powerpoint/2010/main" val="393477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Footer Placeholder 10"/>
          <p:cNvSpPr>
            <a:spLocks noGrp="1"/>
          </p:cNvSpPr>
          <p:nvPr>
            <p:ph type="ftr" sz="quarter" idx="10"/>
          </p:nvPr>
        </p:nvSpPr>
        <p:spPr bwMode="auto">
          <a:xfrm>
            <a:off x="18825" y="6527815"/>
            <a:ext cx="4625183" cy="24606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err="1" smtClean="0"/>
              <a:t>Gobierno</a:t>
            </a:r>
            <a:r>
              <a:rPr lang="en-US" dirty="0" smtClean="0"/>
              <a:t> de Chile | </a:t>
            </a:r>
            <a:r>
              <a:rPr lang="en-US" dirty="0" err="1" smtClean="0"/>
              <a:t>Ministerio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Social</a:t>
            </a:r>
          </a:p>
        </p:txBody>
      </p:sp>
      <p:sp>
        <p:nvSpPr>
          <p:cNvPr id="31749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7D125B-1E30-4EA9-8092-8C5DD7652AC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7" name="10 Título"/>
          <p:cNvSpPr>
            <a:spLocks noGrp="1"/>
          </p:cNvSpPr>
          <p:nvPr>
            <p:ph type="title"/>
          </p:nvPr>
        </p:nvSpPr>
        <p:spPr>
          <a:xfrm>
            <a:off x="151885" y="332656"/>
            <a:ext cx="8165485" cy="962744"/>
          </a:xfrm>
        </p:spPr>
        <p:txBody>
          <a:bodyPr/>
          <a:lstStyle/>
          <a:p>
            <a:pPr lvl="0"/>
            <a:r>
              <a:rPr lang="es-CL" b="1" dirty="0" smtClean="0">
                <a:latin typeface="Tahoma" pitchFamily="34" charset="0"/>
                <a:cs typeface="Tahoma" pitchFamily="34" charset="0"/>
              </a:rPr>
              <a:t>Fondo de Chile de Todas y Todos 2018</a:t>
            </a: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endParaRPr lang="es-CL" sz="2000" dirty="0" smtClean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8" name="27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>
            <a:spLocks/>
          </p:cNvSpPr>
          <p:nvPr/>
        </p:nvSpPr>
        <p:spPr bwMode="auto">
          <a:xfrm>
            <a:off x="475933" y="1484784"/>
            <a:ext cx="856895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  <a:noAutofit/>
          </a:bodyPr>
          <a:lstStyle>
            <a:lvl1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068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139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204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273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b="1" u="sng" dirty="0" smtClean="0">
                <a:latin typeface="Calibri"/>
                <a:cs typeface="Tahoma" pitchFamily="34" charset="0"/>
              </a:rPr>
              <a:t>Agenda Miércoles 04 de Julio 2018</a:t>
            </a:r>
          </a:p>
          <a:p>
            <a:endParaRPr lang="es-CL" b="1" u="sng" dirty="0" smtClean="0">
              <a:latin typeface="Calibri"/>
              <a:cs typeface="Tahoma" pitchFamily="34" charset="0"/>
            </a:endParaRPr>
          </a:p>
          <a:p>
            <a:r>
              <a:rPr lang="es-CL" dirty="0" smtClean="0">
                <a:latin typeface="Calibri"/>
                <a:cs typeface="Tahoma" pitchFamily="34" charset="0"/>
              </a:rPr>
              <a:t>09:30	</a:t>
            </a:r>
            <a:r>
              <a:rPr lang="es-CL" b="1" dirty="0" smtClean="0">
                <a:latin typeface="Calibri"/>
                <a:cs typeface="Tahoma" pitchFamily="34" charset="0"/>
              </a:rPr>
              <a:t>Bienvenida</a:t>
            </a:r>
          </a:p>
          <a:p>
            <a:r>
              <a:rPr lang="es-CL" dirty="0">
                <a:latin typeface="Calibri"/>
                <a:cs typeface="Tahoma" pitchFamily="34" charset="0"/>
              </a:rPr>
              <a:t>	</a:t>
            </a:r>
            <a:r>
              <a:rPr lang="es-CL" dirty="0" smtClean="0">
                <a:latin typeface="Calibri"/>
                <a:cs typeface="Tahoma" pitchFamily="34" charset="0"/>
              </a:rPr>
              <a:t>	Alejandra Candia, Subsecretaria Evaluación Social</a:t>
            </a:r>
          </a:p>
          <a:p>
            <a:endParaRPr lang="es-CL" dirty="0" smtClean="0">
              <a:latin typeface="Calibri"/>
              <a:cs typeface="Tahoma" pitchFamily="34" charset="0"/>
            </a:endParaRPr>
          </a:p>
          <a:p>
            <a:r>
              <a:rPr lang="es-CL" dirty="0" smtClean="0">
                <a:latin typeface="Calibri"/>
                <a:cs typeface="Tahoma" pitchFamily="34" charset="0"/>
              </a:rPr>
              <a:t>09:50	</a:t>
            </a:r>
            <a:r>
              <a:rPr lang="es-CL" b="1" dirty="0" smtClean="0">
                <a:latin typeface="Calibri"/>
                <a:cs typeface="Tahoma" pitchFamily="34" charset="0"/>
              </a:rPr>
              <a:t>Presentación General de Fondo </a:t>
            </a:r>
          </a:p>
          <a:p>
            <a:r>
              <a:rPr lang="es-CL" dirty="0">
                <a:solidFill>
                  <a:srgbClr val="005091"/>
                </a:solidFill>
                <a:latin typeface="Calibri"/>
                <a:cs typeface="Tahoma" pitchFamily="34" charset="0"/>
              </a:rPr>
              <a:t>	</a:t>
            </a:r>
            <a:r>
              <a:rPr lang="es-CL" dirty="0" smtClean="0">
                <a:solidFill>
                  <a:srgbClr val="005091"/>
                </a:solidFill>
                <a:latin typeface="Calibri"/>
                <a:cs typeface="Tahoma" pitchFamily="34" charset="0"/>
              </a:rPr>
              <a:t>	</a:t>
            </a:r>
            <a:r>
              <a:rPr lang="es-CL" dirty="0" smtClean="0">
                <a:latin typeface="Calibri"/>
                <a:cs typeface="Tahoma" pitchFamily="34" charset="0"/>
              </a:rPr>
              <a:t>Martín García, Jefe División Cooperación Público-Privada</a:t>
            </a:r>
          </a:p>
          <a:p>
            <a:endParaRPr lang="es-CL" dirty="0">
              <a:latin typeface="Calibri"/>
              <a:cs typeface="Tahoma" pitchFamily="34" charset="0"/>
            </a:endParaRPr>
          </a:p>
          <a:p>
            <a:r>
              <a:rPr lang="es-CL" dirty="0" smtClean="0">
                <a:latin typeface="Calibri"/>
                <a:cs typeface="Tahoma" pitchFamily="34" charset="0"/>
              </a:rPr>
              <a:t>10:15	</a:t>
            </a:r>
            <a:r>
              <a:rPr lang="es-CL" b="1" dirty="0" smtClean="0">
                <a:latin typeface="Calibri"/>
                <a:cs typeface="Tahoma" pitchFamily="34" charset="0"/>
              </a:rPr>
              <a:t>Preguntas y Respuestas</a:t>
            </a:r>
          </a:p>
          <a:p>
            <a:r>
              <a:rPr lang="es-CL" dirty="0">
                <a:latin typeface="Calibri"/>
                <a:cs typeface="Tahoma" pitchFamily="34" charset="0"/>
              </a:rPr>
              <a:t>	</a:t>
            </a:r>
            <a:r>
              <a:rPr lang="es-CL" dirty="0" smtClean="0">
                <a:latin typeface="Calibri"/>
                <a:cs typeface="Tahoma" pitchFamily="34" charset="0"/>
              </a:rPr>
              <a:t>	Equipo División Cooperación Público-Privada</a:t>
            </a:r>
          </a:p>
          <a:p>
            <a:endParaRPr lang="es-CL" dirty="0">
              <a:latin typeface="Calibri"/>
              <a:cs typeface="Tahoma" pitchFamily="34" charset="0"/>
            </a:endParaRPr>
          </a:p>
          <a:p>
            <a:endParaRPr lang="es-CL" dirty="0">
              <a:latin typeface="Calibri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3146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Footer Placeholder 10"/>
          <p:cNvSpPr>
            <a:spLocks noGrp="1"/>
          </p:cNvSpPr>
          <p:nvPr>
            <p:ph type="ftr" sz="quarter" idx="10"/>
          </p:nvPr>
        </p:nvSpPr>
        <p:spPr bwMode="auto">
          <a:xfrm>
            <a:off x="18825" y="6527815"/>
            <a:ext cx="4625183" cy="24606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err="1" smtClean="0"/>
              <a:t>Gobierno</a:t>
            </a:r>
            <a:r>
              <a:rPr lang="en-US" dirty="0" smtClean="0"/>
              <a:t> de Chile | </a:t>
            </a:r>
            <a:r>
              <a:rPr lang="en-US" dirty="0" err="1" smtClean="0"/>
              <a:t>Ministerio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Social</a:t>
            </a:r>
          </a:p>
        </p:txBody>
      </p:sp>
      <p:sp>
        <p:nvSpPr>
          <p:cNvPr id="31749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7D125B-1E30-4EA9-8092-8C5DD7652AC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6" name="15 Rectángulo redondeado"/>
          <p:cNvSpPr/>
          <p:nvPr/>
        </p:nvSpPr>
        <p:spPr>
          <a:xfrm>
            <a:off x="3779912" y="1192561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Subsecretaría de Evaluación Social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3779912" y="2344688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División de Cooperación Público-Privada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2072805" y="3573016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Departamento de Sociedad Civil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5182177" y="3573016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Departamento de Desarrollo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629001" y="4797150"/>
            <a:ext cx="1707107" cy="864096"/>
          </a:xfrm>
          <a:prstGeom prst="roundRect">
            <a:avLst/>
          </a:prstGeom>
          <a:noFill/>
          <a:ln w="19050">
            <a:solidFill>
              <a:srgbClr val="F437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Ley de Donaciones Sociales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3524221" y="4792960"/>
            <a:ext cx="1840861" cy="864096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  Iniciativas Superación Pobreza</a:t>
            </a:r>
            <a:endParaRPr lang="es-CL" sz="1600" dirty="0">
              <a:solidFill>
                <a:srgbClr val="1F497D"/>
              </a:solidFill>
            </a:endParaRPr>
          </a:p>
        </p:txBody>
      </p:sp>
      <p:cxnSp>
        <p:nvCxnSpPr>
          <p:cNvPr id="29" name="28 Conector recto de flecha"/>
          <p:cNvCxnSpPr/>
          <p:nvPr/>
        </p:nvCxnSpPr>
        <p:spPr>
          <a:xfrm>
            <a:off x="4572495" y="2056657"/>
            <a:ext cx="0" cy="28803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>
            <a:stCxn id="21" idx="2"/>
            <a:endCxn id="21" idx="2"/>
          </p:cNvCxnSpPr>
          <p:nvPr/>
        </p:nvCxnSpPr>
        <p:spPr>
          <a:xfrm>
            <a:off x="4633464" y="3208784"/>
            <a:ext cx="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4572495" y="3208787"/>
            <a:ext cx="0" cy="14401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"/>
          <p:cNvCxnSpPr/>
          <p:nvPr/>
        </p:nvCxnSpPr>
        <p:spPr>
          <a:xfrm>
            <a:off x="3109262" y="3352801"/>
            <a:ext cx="2926469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 de flecha"/>
          <p:cNvCxnSpPr/>
          <p:nvPr/>
        </p:nvCxnSpPr>
        <p:spPr>
          <a:xfrm>
            <a:off x="6035730" y="3352804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/>
          <p:nvPr/>
        </p:nvCxnSpPr>
        <p:spPr>
          <a:xfrm>
            <a:off x="3109261" y="3352804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>
            <a:off x="2865388" y="4432921"/>
            <a:ext cx="0" cy="14401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>
            <a:off x="1402155" y="4576935"/>
            <a:ext cx="2926469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 de flecha"/>
          <p:cNvCxnSpPr/>
          <p:nvPr/>
        </p:nvCxnSpPr>
        <p:spPr>
          <a:xfrm>
            <a:off x="1402154" y="4576938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>
            <a:off x="4328623" y="4572748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10 Título"/>
          <p:cNvSpPr>
            <a:spLocks noGrp="1"/>
          </p:cNvSpPr>
          <p:nvPr>
            <p:ph type="title"/>
          </p:nvPr>
        </p:nvSpPr>
        <p:spPr>
          <a:xfrm>
            <a:off x="151885" y="332656"/>
            <a:ext cx="8165485" cy="962744"/>
          </a:xfrm>
        </p:spPr>
        <p:txBody>
          <a:bodyPr/>
          <a:lstStyle/>
          <a:p>
            <a:pPr lvl="0"/>
            <a:r>
              <a:rPr lang="es-CL" b="1" dirty="0" smtClean="0">
                <a:latin typeface="Tahoma" pitchFamily="34" charset="0"/>
                <a:cs typeface="Tahoma" pitchFamily="34" charset="0"/>
              </a:rPr>
              <a:t>Institucionalidad</a:t>
            </a: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endParaRPr lang="es-CL" sz="2000" dirty="0" smtClean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8" name="27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Rectángulo redondeado"/>
          <p:cNvSpPr/>
          <p:nvPr/>
        </p:nvSpPr>
        <p:spPr>
          <a:xfrm>
            <a:off x="124171" y="4538836"/>
            <a:ext cx="2880320" cy="1372343"/>
          </a:xfrm>
          <a:prstGeom prst="roundRect">
            <a:avLst>
              <a:gd name="adj" fmla="val 7103"/>
            </a:avLst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6072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392435"/>
            <a:ext cx="10515600" cy="4075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2400" b="1" dirty="0" smtClean="0">
                <a:solidFill>
                  <a:srgbClr val="006CB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Ley de Donaciones Con Fines Sociales 19.885</a:t>
            </a:r>
            <a:endParaRPr lang="es-ES_tradnl" sz="2400" b="1" dirty="0">
              <a:solidFill>
                <a:srgbClr val="006CB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386606" y="1052736"/>
            <a:ext cx="8208912" cy="206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$24.700 millones </a:t>
            </a:r>
            <a:r>
              <a:rPr lang="es-CL" sz="2000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en Proyectos Financiados en 101 instituciones (2016). </a:t>
            </a:r>
          </a:p>
          <a:p>
            <a:r>
              <a:rPr lang="es-CL" sz="2000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Registro de donatarios y Banco de Proyectos administrado por el </a:t>
            </a:r>
            <a:r>
              <a:rPr lang="es-CL" sz="2000" b="1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Consejo de Donaciones Sociales.</a:t>
            </a:r>
            <a:endParaRPr lang="es-CL" sz="2000" dirty="0" smtClean="0">
              <a:solidFill>
                <a:srgbClr val="006CB7"/>
              </a:solidFill>
              <a:latin typeface="+mj-lt"/>
              <a:ea typeface="+mj-ea"/>
              <a:cs typeface="+mj-cs"/>
            </a:endParaRPr>
          </a:p>
          <a:p>
            <a:r>
              <a:rPr lang="es-CL" sz="2000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9 representantes, incluido </a:t>
            </a:r>
            <a:r>
              <a:rPr lang="es-CL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un </a:t>
            </a:r>
            <a:r>
              <a:rPr lang="es-CL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representante de las organizaciones </a:t>
            </a:r>
            <a:r>
              <a:rPr lang="es-CL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comunitarias </a:t>
            </a:r>
            <a:r>
              <a:rPr lang="es-CL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funcionales o </a:t>
            </a:r>
            <a:r>
              <a:rPr lang="es-CL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territoriales </a:t>
            </a:r>
            <a:r>
              <a:rPr lang="es-CL" sz="2000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y </a:t>
            </a:r>
            <a:r>
              <a:rPr lang="es-CL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cuatro </a:t>
            </a:r>
            <a:r>
              <a:rPr lang="es-CL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personalidades </a:t>
            </a:r>
            <a:r>
              <a:rPr lang="es-CL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destacadas de las organizaciones de la Sociedad Civil</a:t>
            </a:r>
            <a:r>
              <a:rPr lang="es-CL" sz="2000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. </a:t>
            </a:r>
            <a:endParaRPr lang="es-CL" sz="2000" i="1" dirty="0">
              <a:solidFill>
                <a:srgbClr val="006CB7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44362"/>
            <a:ext cx="6894908" cy="338457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6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 redondeado"/>
          <p:cNvSpPr/>
          <p:nvPr/>
        </p:nvSpPr>
        <p:spPr>
          <a:xfrm>
            <a:off x="6372200" y="2775927"/>
            <a:ext cx="2699791" cy="391426"/>
          </a:xfrm>
          <a:prstGeom prst="roundRect">
            <a:avLst>
              <a:gd name="adj" fmla="val 18682"/>
            </a:avLst>
          </a:prstGeom>
          <a:solidFill>
            <a:srgbClr val="C0000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400" dirty="0" smtClean="0">
                <a:solidFill>
                  <a:schemeClr val="bg1"/>
                </a:solidFill>
              </a:rPr>
              <a:t>Postulaciones hasta el 11 de Julio!</a:t>
            </a:r>
            <a:endParaRPr lang="es-C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7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87428" y="1484784"/>
            <a:ext cx="8533043" cy="5184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7034786" y="1795876"/>
            <a:ext cx="1872208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sz="1200" b="1" dirty="0">
                <a:solidFill>
                  <a:schemeClr val="tx1"/>
                </a:solidFill>
              </a:rPr>
              <a:t>Donaciones 2016 de Personas Jurídicas:</a:t>
            </a:r>
          </a:p>
          <a:p>
            <a:r>
              <a:rPr lang="es-CL" sz="1200" b="1" dirty="0">
                <a:solidFill>
                  <a:schemeClr val="tx1"/>
                </a:solidFill>
              </a:rPr>
              <a:t>$8.243.953 &gt; 1.000 UTM</a:t>
            </a:r>
          </a:p>
          <a:p>
            <a:r>
              <a:rPr lang="es-CL" sz="1200" b="1" dirty="0">
                <a:solidFill>
                  <a:schemeClr val="tx1"/>
                </a:solidFill>
              </a:rPr>
              <a:t>$2.403.462 &lt; 1.000 UTM </a:t>
            </a:r>
          </a:p>
          <a:p>
            <a:r>
              <a:rPr lang="es-CL" sz="1200" b="1" dirty="0">
                <a:solidFill>
                  <a:schemeClr val="tx1"/>
                </a:solidFill>
              </a:rPr>
              <a:t>$10.647.415</a:t>
            </a:r>
            <a:endParaRPr lang="es-ES" sz="1200" b="1" dirty="0">
              <a:solidFill>
                <a:schemeClr val="tx1"/>
              </a:solidFill>
            </a:endParaRPr>
          </a:p>
        </p:txBody>
      </p:sp>
      <p:sp>
        <p:nvSpPr>
          <p:cNvPr id="9" name="8 Abrir llave"/>
          <p:cNvSpPr/>
          <p:nvPr/>
        </p:nvSpPr>
        <p:spPr>
          <a:xfrm>
            <a:off x="6804248" y="1688622"/>
            <a:ext cx="216024" cy="144016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>
            <a:off x="7020272" y="2678376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6864070" y="23903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+</a:t>
            </a:r>
            <a:endParaRPr lang="es-ES" dirty="0"/>
          </a:p>
        </p:txBody>
      </p:sp>
      <p:sp>
        <p:nvSpPr>
          <p:cNvPr id="15" name="1 Título"/>
          <p:cNvSpPr>
            <a:spLocks noGrp="1"/>
          </p:cNvSpPr>
          <p:nvPr>
            <p:ph type="title"/>
          </p:nvPr>
        </p:nvSpPr>
        <p:spPr>
          <a:xfrm>
            <a:off x="136251" y="116632"/>
            <a:ext cx="8252173" cy="1143000"/>
          </a:xfrm>
        </p:spPr>
        <p:txBody>
          <a:bodyPr>
            <a:noAutofit/>
          </a:bodyPr>
          <a:lstStyle/>
          <a:p>
            <a:r>
              <a:rPr lang="es-CL" altLang="es-CL" sz="2000" b="1" dirty="0">
                <a:latin typeface="Verdana" pitchFamily="34" charset="0"/>
                <a:ea typeface="ヒラギノ角ゴ Pro W3"/>
                <a:cs typeface="Verdana" pitchFamily="34" charset="0"/>
              </a:rPr>
              <a:t>Donaciones de empresas versus donaciones de personas naturales. 2010-2016</a:t>
            </a:r>
            <a:r>
              <a:rPr lang="es-ES" altLang="es-CL" sz="2000" b="1" dirty="0">
                <a:latin typeface="Verdana" pitchFamily="34" charset="0"/>
                <a:ea typeface="ヒラギノ角ゴ Pro W3"/>
                <a:cs typeface="Verdana" pitchFamily="34" charset="0"/>
              </a:rPr>
              <a:t/>
            </a:r>
            <a:br>
              <a:rPr lang="es-ES" altLang="es-CL" sz="2000" b="1" dirty="0">
                <a:latin typeface="Verdana" pitchFamily="34" charset="0"/>
                <a:ea typeface="ヒラギノ角ゴ Pro W3"/>
                <a:cs typeface="Verdana" pitchFamily="34" charset="0"/>
              </a:rPr>
            </a:br>
            <a:r>
              <a:rPr lang="es-CL" altLang="es-CL" sz="1400" b="1" dirty="0">
                <a:latin typeface="Verdana" pitchFamily="34" charset="0"/>
                <a:ea typeface="ヒラギノ角ゴ Pro W3"/>
                <a:cs typeface="Verdana" pitchFamily="34" charset="0"/>
              </a:rPr>
              <a:t>(Miles de pesos de 2016)</a:t>
            </a:r>
            <a:r>
              <a:rPr lang="es-ES" altLang="es-CL" sz="1400" b="1" dirty="0">
                <a:latin typeface="Verdana" pitchFamily="34" charset="0"/>
                <a:ea typeface="ヒラギノ角ゴ Pro W3"/>
                <a:cs typeface="Verdana" pitchFamily="34" charset="0"/>
              </a:rPr>
              <a:t/>
            </a:r>
            <a:br>
              <a:rPr lang="es-ES" altLang="es-CL" sz="1400" b="1" dirty="0">
                <a:latin typeface="Verdana" pitchFamily="34" charset="0"/>
                <a:ea typeface="ヒラギノ角ゴ Pro W3"/>
                <a:cs typeface="Verdana" pitchFamily="34" charset="0"/>
              </a:rPr>
            </a:br>
            <a:endParaRPr lang="es-ES" altLang="es-CL" sz="1400" b="1" dirty="0">
              <a:latin typeface="Verdana" pitchFamily="34" charset="0"/>
              <a:ea typeface="ヒラギノ角ゴ Pro W3"/>
              <a:cs typeface="Verdana" pitchFamily="34" charset="0"/>
            </a:endParaRPr>
          </a:p>
        </p:txBody>
      </p:sp>
      <p:sp>
        <p:nvSpPr>
          <p:cNvPr id="16" name="4 Rectángulo"/>
          <p:cNvSpPr>
            <a:spLocks noChangeArrowheads="1"/>
          </p:cNvSpPr>
          <p:nvPr/>
        </p:nvSpPr>
        <p:spPr bwMode="auto">
          <a:xfrm>
            <a:off x="107505" y="6003924"/>
            <a:ext cx="87849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CL" altLang="es-CL" sz="1200" b="1" dirty="0">
                <a:solidFill>
                  <a:schemeClr val="accent1"/>
                </a:solidFill>
              </a:rPr>
              <a:t>Fuente: Elaboración propia en base a datos de la División de Cooperación Público-Privada, Ministerio de Desarrollo Social, en base a información de los certificados Nº25 entregados por las instituciones del Registro de Donatarios entre los años 2010 y 2016 al Ministerio de Desarrollo Social. </a:t>
            </a:r>
            <a:r>
              <a:rPr lang="es-CL" altLang="es-CL" sz="1200" b="1" dirty="0" smtClean="0">
                <a:solidFill>
                  <a:schemeClr val="accent1"/>
                </a:solidFill>
              </a:rPr>
              <a:t>Valores nominales.</a:t>
            </a:r>
            <a:endParaRPr lang="es-ES" altLang="es-CL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7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5596112"/>
              </p:ext>
            </p:extLst>
          </p:nvPr>
        </p:nvGraphicFramePr>
        <p:xfrm>
          <a:off x="76450" y="1484784"/>
          <a:ext cx="9067550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99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Footer Placeholder 10"/>
          <p:cNvSpPr>
            <a:spLocks noGrp="1"/>
          </p:cNvSpPr>
          <p:nvPr>
            <p:ph type="ftr" sz="quarter" idx="10"/>
          </p:nvPr>
        </p:nvSpPr>
        <p:spPr bwMode="auto">
          <a:xfrm>
            <a:off x="18825" y="6527815"/>
            <a:ext cx="4625183" cy="24606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err="1" smtClean="0"/>
              <a:t>Gobierno</a:t>
            </a:r>
            <a:r>
              <a:rPr lang="en-US" dirty="0" smtClean="0"/>
              <a:t> de Chile | </a:t>
            </a:r>
            <a:r>
              <a:rPr lang="en-US" dirty="0" err="1" smtClean="0"/>
              <a:t>Ministerio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Social</a:t>
            </a:r>
          </a:p>
        </p:txBody>
      </p:sp>
      <p:sp>
        <p:nvSpPr>
          <p:cNvPr id="31749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7D125B-1E30-4EA9-8092-8C5DD7652AC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6" name="15 Rectángulo redondeado"/>
          <p:cNvSpPr/>
          <p:nvPr/>
        </p:nvSpPr>
        <p:spPr>
          <a:xfrm>
            <a:off x="3779912" y="1192561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Subsecretaría de Evaluación Social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3779912" y="2344688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División de Cooperación Público-Privada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2072805" y="3573016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Departamento de Sociedad Civil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3" name="22 Rectángulo redondeado"/>
          <p:cNvSpPr/>
          <p:nvPr/>
        </p:nvSpPr>
        <p:spPr>
          <a:xfrm>
            <a:off x="5182177" y="3573016"/>
            <a:ext cx="1707107" cy="864096"/>
          </a:xfrm>
          <a:prstGeom prst="roundRect">
            <a:avLst/>
          </a:prstGeom>
          <a:noFill/>
          <a:ln w="19050">
            <a:solidFill>
              <a:srgbClr val="006CB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Departamento de Desarrollo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629001" y="4797150"/>
            <a:ext cx="1707107" cy="864096"/>
          </a:xfrm>
          <a:prstGeom prst="roundRect">
            <a:avLst/>
          </a:prstGeom>
          <a:noFill/>
          <a:ln w="19050">
            <a:solidFill>
              <a:srgbClr val="F437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Ley de Donaciones Sociales</a:t>
            </a:r>
            <a:endParaRPr lang="es-CL" sz="1600" dirty="0">
              <a:solidFill>
                <a:srgbClr val="1F497D"/>
              </a:solidFill>
            </a:endParaRPr>
          </a:p>
        </p:txBody>
      </p:sp>
      <p:sp>
        <p:nvSpPr>
          <p:cNvPr id="25" name="24 Rectángulo redondeado"/>
          <p:cNvSpPr/>
          <p:nvPr/>
        </p:nvSpPr>
        <p:spPr>
          <a:xfrm>
            <a:off x="3524221" y="4792960"/>
            <a:ext cx="1840861" cy="864096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5613" fontAlgn="base">
              <a:spcBef>
                <a:spcPct val="0"/>
              </a:spcBef>
              <a:spcAft>
                <a:spcPct val="0"/>
              </a:spcAft>
            </a:pPr>
            <a:r>
              <a:rPr lang="es-MX" sz="1600" dirty="0" smtClean="0">
                <a:solidFill>
                  <a:srgbClr val="1F497D"/>
                </a:solidFill>
              </a:rPr>
              <a:t>  Iniciativas Superación Pobreza</a:t>
            </a:r>
            <a:endParaRPr lang="es-CL" sz="1600" dirty="0">
              <a:solidFill>
                <a:srgbClr val="1F497D"/>
              </a:solidFill>
            </a:endParaRPr>
          </a:p>
        </p:txBody>
      </p:sp>
      <p:cxnSp>
        <p:nvCxnSpPr>
          <p:cNvPr id="29" name="28 Conector recto de flecha"/>
          <p:cNvCxnSpPr/>
          <p:nvPr/>
        </p:nvCxnSpPr>
        <p:spPr>
          <a:xfrm>
            <a:off x="4572495" y="2056657"/>
            <a:ext cx="0" cy="28803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>
            <a:stCxn id="21" idx="2"/>
            <a:endCxn id="21" idx="2"/>
          </p:cNvCxnSpPr>
          <p:nvPr/>
        </p:nvCxnSpPr>
        <p:spPr>
          <a:xfrm>
            <a:off x="4633464" y="3208784"/>
            <a:ext cx="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>
            <a:off x="4572495" y="3208787"/>
            <a:ext cx="0" cy="14401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"/>
          <p:cNvCxnSpPr/>
          <p:nvPr/>
        </p:nvCxnSpPr>
        <p:spPr>
          <a:xfrm>
            <a:off x="3109262" y="3352801"/>
            <a:ext cx="2926469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 de flecha"/>
          <p:cNvCxnSpPr/>
          <p:nvPr/>
        </p:nvCxnSpPr>
        <p:spPr>
          <a:xfrm>
            <a:off x="6035730" y="3352804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 de flecha"/>
          <p:cNvCxnSpPr/>
          <p:nvPr/>
        </p:nvCxnSpPr>
        <p:spPr>
          <a:xfrm>
            <a:off x="3109261" y="3352804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>
            <a:off x="2865388" y="4432921"/>
            <a:ext cx="0" cy="14401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>
            <a:off x="1402155" y="4576935"/>
            <a:ext cx="2926469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 de flecha"/>
          <p:cNvCxnSpPr/>
          <p:nvPr/>
        </p:nvCxnSpPr>
        <p:spPr>
          <a:xfrm>
            <a:off x="1402154" y="4576938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 de flecha"/>
          <p:cNvCxnSpPr/>
          <p:nvPr/>
        </p:nvCxnSpPr>
        <p:spPr>
          <a:xfrm>
            <a:off x="4328623" y="4572748"/>
            <a:ext cx="0" cy="220215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10 Título"/>
          <p:cNvSpPr>
            <a:spLocks noGrp="1"/>
          </p:cNvSpPr>
          <p:nvPr>
            <p:ph type="title"/>
          </p:nvPr>
        </p:nvSpPr>
        <p:spPr>
          <a:xfrm>
            <a:off x="151885" y="332656"/>
            <a:ext cx="8165485" cy="962744"/>
          </a:xfrm>
        </p:spPr>
        <p:txBody>
          <a:bodyPr/>
          <a:lstStyle/>
          <a:p>
            <a:pPr lvl="0"/>
            <a:r>
              <a:rPr lang="es-CL" b="1" dirty="0" smtClean="0">
                <a:latin typeface="Tahoma" pitchFamily="34" charset="0"/>
                <a:cs typeface="Tahoma" pitchFamily="34" charset="0"/>
              </a:rPr>
              <a:t>Institucionalidad</a:t>
            </a: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endParaRPr lang="es-CL" sz="2000" dirty="0" smtClean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8" name="27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Rectángulo redondeado"/>
          <p:cNvSpPr/>
          <p:nvPr/>
        </p:nvSpPr>
        <p:spPr>
          <a:xfrm>
            <a:off x="3004491" y="4538836"/>
            <a:ext cx="2880320" cy="1372343"/>
          </a:xfrm>
          <a:prstGeom prst="roundRect">
            <a:avLst>
              <a:gd name="adj" fmla="val 7103"/>
            </a:avLst>
          </a:prstGeom>
          <a:noFill/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0290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Footer Placeholder 10"/>
          <p:cNvSpPr>
            <a:spLocks noGrp="1"/>
          </p:cNvSpPr>
          <p:nvPr>
            <p:ph type="ftr" sz="quarter" idx="10"/>
          </p:nvPr>
        </p:nvSpPr>
        <p:spPr bwMode="auto">
          <a:xfrm>
            <a:off x="18825" y="6527815"/>
            <a:ext cx="4625183" cy="24606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err="1" smtClean="0"/>
              <a:t>Gobierno</a:t>
            </a:r>
            <a:r>
              <a:rPr lang="en-US" dirty="0" smtClean="0"/>
              <a:t> de Chile | </a:t>
            </a:r>
            <a:r>
              <a:rPr lang="en-US" dirty="0" err="1" smtClean="0"/>
              <a:t>Ministerio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Social</a:t>
            </a:r>
          </a:p>
        </p:txBody>
      </p:sp>
      <p:sp>
        <p:nvSpPr>
          <p:cNvPr id="31749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7D125B-1E30-4EA9-8092-8C5DD7652AC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7" name="10 Título"/>
          <p:cNvSpPr>
            <a:spLocks noGrp="1"/>
          </p:cNvSpPr>
          <p:nvPr>
            <p:ph type="title"/>
          </p:nvPr>
        </p:nvSpPr>
        <p:spPr>
          <a:xfrm>
            <a:off x="151885" y="332656"/>
            <a:ext cx="8165485" cy="962744"/>
          </a:xfrm>
        </p:spPr>
        <p:txBody>
          <a:bodyPr/>
          <a:lstStyle/>
          <a:p>
            <a:pPr lvl="0"/>
            <a:r>
              <a:rPr lang="es-CL" b="1" dirty="0" smtClean="0">
                <a:latin typeface="Tahoma" pitchFamily="34" charset="0"/>
                <a:cs typeface="Tahoma" pitchFamily="34" charset="0"/>
              </a:rPr>
              <a:t>2018</a:t>
            </a: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endParaRPr lang="es-CL" sz="2000" dirty="0" smtClean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8" name="27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Imagen 6">
            <a:extLst>
              <a:ext uri="{FF2B5EF4-FFF2-40B4-BE49-F238E27FC236}">
                <a16:creationId xmlns="" xmlns:a16="http://schemas.microsoft.com/office/drawing/2014/main" id="{C100ED4C-500F-48F8-9682-742D74796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68296"/>
            <a:ext cx="5976664" cy="5976664"/>
          </a:xfrm>
          <a:prstGeom prst="rect">
            <a:avLst/>
          </a:prstGeom>
          <a:ln w="635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71186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Footer Placeholder 10"/>
          <p:cNvSpPr>
            <a:spLocks noGrp="1"/>
          </p:cNvSpPr>
          <p:nvPr>
            <p:ph type="ftr" sz="quarter" idx="10"/>
          </p:nvPr>
        </p:nvSpPr>
        <p:spPr bwMode="auto">
          <a:xfrm>
            <a:off x="18825" y="6527815"/>
            <a:ext cx="4625183" cy="246063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err="1" smtClean="0"/>
              <a:t>Gobierno</a:t>
            </a:r>
            <a:r>
              <a:rPr lang="en-US" dirty="0" smtClean="0"/>
              <a:t> de Chile | </a:t>
            </a:r>
            <a:r>
              <a:rPr lang="en-US" dirty="0" err="1" smtClean="0"/>
              <a:t>Ministerio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Social</a:t>
            </a:r>
          </a:p>
        </p:txBody>
      </p:sp>
      <p:sp>
        <p:nvSpPr>
          <p:cNvPr id="31749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7D125B-1E30-4EA9-8092-8C5DD7652AC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7" name="10 Título"/>
          <p:cNvSpPr>
            <a:spLocks noGrp="1"/>
          </p:cNvSpPr>
          <p:nvPr>
            <p:ph type="title"/>
          </p:nvPr>
        </p:nvSpPr>
        <p:spPr>
          <a:xfrm>
            <a:off x="151885" y="332656"/>
            <a:ext cx="8165485" cy="962744"/>
          </a:xfrm>
        </p:spPr>
        <p:txBody>
          <a:bodyPr/>
          <a:lstStyle/>
          <a:p>
            <a:pPr lvl="0"/>
            <a:r>
              <a:rPr lang="es-CL" b="1" dirty="0" smtClean="0">
                <a:latin typeface="Tahoma" pitchFamily="34" charset="0"/>
                <a:cs typeface="Tahoma" pitchFamily="34" charset="0"/>
              </a:rPr>
              <a:t>Fondo de Chile de Todas y Todos 2018</a:t>
            </a: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CL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dirty="0" smtClean="0">
                <a:latin typeface="Tahoma" pitchFamily="34" charset="0"/>
                <a:cs typeface="Tahoma" pitchFamily="34" charset="0"/>
              </a:rPr>
            </a:br>
            <a: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s-ES" sz="2000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r>
              <a:rPr lang="es-CL" sz="2000" dirty="0" smtClean="0">
                <a:latin typeface="Tahoma" pitchFamily="34" charset="0"/>
                <a:cs typeface="Tahoma" pitchFamily="34" charset="0"/>
              </a:rPr>
              <a:t/>
            </a:r>
            <a:br>
              <a:rPr lang="es-CL" sz="2000" dirty="0" smtClean="0">
                <a:latin typeface="Tahoma" pitchFamily="34" charset="0"/>
                <a:cs typeface="Tahoma" pitchFamily="34" charset="0"/>
              </a:rPr>
            </a:br>
            <a:endParaRPr lang="es-CL" sz="2000" dirty="0" smtClean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28" name="27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 txBox="1">
            <a:spLocks/>
          </p:cNvSpPr>
          <p:nvPr/>
        </p:nvSpPr>
        <p:spPr bwMode="auto">
          <a:xfrm>
            <a:off x="323528" y="1484784"/>
            <a:ext cx="856895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4" tIns="45706" rIns="91414" bIns="45706" numCol="1" anchor="t" anchorCtr="0" compatLnSpc="1">
            <a:prstTxWarp prst="textNoShape">
              <a:avLst/>
            </a:prstTxWarp>
            <a:noAutofit/>
          </a:bodyPr>
          <a:lstStyle>
            <a:lvl1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5613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068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139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204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273" algn="l" defTabSz="457068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s-CL" sz="2800" dirty="0" smtClean="0">
                <a:latin typeface="+mj-lt"/>
                <a:cs typeface="Tahoma" pitchFamily="34" charset="0"/>
              </a:rPr>
              <a:t>Este fondo concursable busca </a:t>
            </a:r>
            <a:r>
              <a:rPr lang="es-CL" sz="2800" b="1" dirty="0" smtClean="0">
                <a:latin typeface="+mj-lt"/>
                <a:cs typeface="Tahoma" pitchFamily="34" charset="0"/>
              </a:rPr>
              <a:t>relevar acciones sociales </a:t>
            </a:r>
            <a:r>
              <a:rPr lang="es-CL" sz="2800" b="1" dirty="0">
                <a:latin typeface="+mj-lt"/>
                <a:cs typeface="Tahoma" pitchFamily="34" charset="0"/>
              </a:rPr>
              <a:t>innovadoras </a:t>
            </a:r>
            <a:r>
              <a:rPr lang="es-CL" sz="2800" dirty="0">
                <a:latin typeface="+mj-lt"/>
                <a:cs typeface="Tahoma" pitchFamily="34" charset="0"/>
              </a:rPr>
              <a:t>o que abran espacios para la </a:t>
            </a:r>
            <a:r>
              <a:rPr lang="es-CL" sz="2800" b="1" dirty="0">
                <a:latin typeface="+mj-lt"/>
                <a:cs typeface="Tahoma" pitchFamily="34" charset="0"/>
              </a:rPr>
              <a:t>generación de conocimiento, sistematización, reflexión, diálogo y la ampliación de las buenas prácticas</a:t>
            </a:r>
            <a:r>
              <a:rPr lang="es-CL" sz="2800" dirty="0" smtClean="0">
                <a:latin typeface="+mj-lt"/>
                <a:cs typeface="Tahoma" pitchFamily="34" charset="0"/>
              </a:rPr>
              <a:t>, </a:t>
            </a:r>
            <a:r>
              <a:rPr lang="es-CL" sz="2800" dirty="0">
                <a:latin typeface="+mj-lt"/>
                <a:cs typeface="Tahoma" pitchFamily="34" charset="0"/>
              </a:rPr>
              <a:t>en proyectos cuyos beneficiarios sean </a:t>
            </a:r>
            <a:r>
              <a:rPr lang="es-CL" sz="2800" b="1" dirty="0">
                <a:latin typeface="+mj-lt"/>
                <a:cs typeface="Tahoma" pitchFamily="34" charset="0"/>
              </a:rPr>
              <a:t>personas en situación de pobreza y/o vulnerabilidad </a:t>
            </a:r>
            <a:r>
              <a:rPr lang="es-CL" sz="2800" b="1" dirty="0" smtClean="0">
                <a:latin typeface="+mj-lt"/>
                <a:cs typeface="Tahoma" pitchFamily="34" charset="0"/>
              </a:rPr>
              <a:t>social.</a:t>
            </a:r>
            <a:endParaRPr lang="es-CL" sz="2800" dirty="0" smtClean="0">
              <a:solidFill>
                <a:srgbClr val="005091"/>
              </a:solidFill>
              <a:latin typeface="+mj-lt"/>
              <a:cs typeface="Tahoma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s-CL" sz="2800" dirty="0" smtClean="0">
                <a:latin typeface="+mj-lt"/>
                <a:cs typeface="Tahoma" pitchFamily="34" charset="0"/>
              </a:rPr>
              <a:t>Este cuenta con un total de </a:t>
            </a:r>
            <a:r>
              <a:rPr lang="es-CL" sz="3600" b="1" dirty="0" smtClean="0">
                <a:solidFill>
                  <a:srgbClr val="C00000"/>
                </a:solidFill>
                <a:latin typeface="+mj-lt"/>
                <a:cs typeface="Tahoma" pitchFamily="34" charset="0"/>
              </a:rPr>
              <a:t>$1.140 millones </a:t>
            </a:r>
            <a:r>
              <a:rPr lang="es-CL" sz="2800" dirty="0" smtClean="0">
                <a:latin typeface="+mj-lt"/>
                <a:cs typeface="Tahoma" pitchFamily="34" charset="0"/>
              </a:rPr>
              <a:t>para distribuir entre proyectos de la sociedad civil.</a:t>
            </a:r>
            <a:endParaRPr lang="es-CL" sz="2800" dirty="0">
              <a:latin typeface="+mj-lt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052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085850" y="980728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b="1" i="1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Concurso Fondo de Chile de Todas y Todos: (2014-2017) </a:t>
            </a:r>
          </a:p>
          <a:p>
            <a:pPr algn="ctr"/>
            <a:r>
              <a:rPr lang="es-C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$4.192 millones </a:t>
            </a:r>
            <a:r>
              <a:rPr lang="es-CL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en Proyectos Financiados en </a:t>
            </a:r>
            <a:r>
              <a:rPr lang="es-CL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334 proyectos </a:t>
            </a:r>
            <a:r>
              <a:rPr lang="es-CL" dirty="0" smtClean="0">
                <a:solidFill>
                  <a:srgbClr val="006CB7"/>
                </a:solidFill>
                <a:latin typeface="+mj-lt"/>
                <a:ea typeface="+mj-ea"/>
                <a:cs typeface="+mj-cs"/>
              </a:rPr>
              <a:t>en 4 años.</a:t>
            </a:r>
            <a:endParaRPr lang="es-CL" sz="2400" i="1" dirty="0">
              <a:solidFill>
                <a:srgbClr val="006CB7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152247" y="6381328"/>
            <a:ext cx="6668225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1200" i="1" dirty="0" err="1" smtClean="0"/>
              <a:t>Fuente:Elaboración</a:t>
            </a:r>
            <a:r>
              <a:rPr lang="es-CL" sz="1200" i="1" dirty="0" smtClean="0"/>
              <a:t> propia –División de Cooperación Público – Privada.</a:t>
            </a:r>
            <a:endParaRPr lang="es-CL" sz="12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67523"/>
            <a:ext cx="6853237" cy="423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10 Título"/>
          <p:cNvSpPr>
            <a:spLocks noGrp="1"/>
          </p:cNvSpPr>
          <p:nvPr>
            <p:ph type="title"/>
          </p:nvPr>
        </p:nvSpPr>
        <p:spPr>
          <a:xfrm>
            <a:off x="151885" y="332656"/>
            <a:ext cx="8165485" cy="504056"/>
          </a:xfrm>
        </p:spPr>
        <p:txBody>
          <a:bodyPr/>
          <a:lstStyle/>
          <a:p>
            <a:pPr lvl="0"/>
            <a:r>
              <a:rPr lang="es-CL" b="1" dirty="0" smtClean="0">
                <a:latin typeface="Tahoma" pitchFamily="34" charset="0"/>
                <a:cs typeface="Tahoma" pitchFamily="34" charset="0"/>
              </a:rPr>
              <a:t>Fondo de Chile de Todas y Todos 2018</a:t>
            </a:r>
            <a:endParaRPr lang="es-CL" sz="2000" dirty="0" smtClean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3" y="836712"/>
            <a:ext cx="845514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6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1003</Words>
  <Application>Microsoft Office PowerPoint</Application>
  <PresentationFormat>Presentación en pantalla (4:3)</PresentationFormat>
  <Paragraphs>152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0" baseType="lpstr">
      <vt:lpstr>Tema de Office</vt:lpstr>
      <vt:lpstr>1_Office Theme</vt:lpstr>
      <vt:lpstr>Presentación de PowerPoint</vt:lpstr>
      <vt:lpstr>Fondo de Chile de Todas y Todos 2018      </vt:lpstr>
      <vt:lpstr>Institucionalidad      </vt:lpstr>
      <vt:lpstr>Presentación de PowerPoint</vt:lpstr>
      <vt:lpstr>Donaciones de empresas versus donaciones de personas naturales. 2010-2016 (Miles de pesos de 2016) </vt:lpstr>
      <vt:lpstr>Institucionalidad      </vt:lpstr>
      <vt:lpstr>2018      </vt:lpstr>
      <vt:lpstr>Fondo de Chile de Todas y Todos 2018      </vt:lpstr>
      <vt:lpstr>Fondo de Chile de Todas y Todos 2018</vt:lpstr>
      <vt:lpstr>Presentación de PowerPoint</vt:lpstr>
      <vt:lpstr>¿Qué tipo de proyectos se pueden postular?</vt:lpstr>
      <vt:lpstr>¿Quiénes pueden postular? </vt:lpstr>
      <vt:lpstr>Líneas de postulación</vt:lpstr>
      <vt:lpstr>Forma y plazos para postular</vt:lpstr>
      <vt:lpstr>Cronograma</vt:lpstr>
      <vt:lpstr>Puntos Importantes</vt:lpstr>
      <vt:lpstr>Información y consultas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Danae Mlynarz Puig</dc:creator>
  <cp:lastModifiedBy>Martin Garcia Acuña</cp:lastModifiedBy>
  <cp:revision>61</cp:revision>
  <dcterms:created xsi:type="dcterms:W3CDTF">2016-04-18T16:09:14Z</dcterms:created>
  <dcterms:modified xsi:type="dcterms:W3CDTF">2018-07-04T11:00:41Z</dcterms:modified>
</cp:coreProperties>
</file>