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9" r:id="rId2"/>
    <p:sldId id="266" r:id="rId3"/>
    <p:sldId id="262" r:id="rId4"/>
    <p:sldId id="269" r:id="rId5"/>
    <p:sldId id="270" r:id="rId6"/>
    <p:sldId id="267" r:id="rId7"/>
    <p:sldId id="271" r:id="rId8"/>
    <p:sldId id="272" r:id="rId9"/>
    <p:sldId id="273" r:id="rId10"/>
    <p:sldId id="274" r:id="rId11"/>
    <p:sldId id="275" r:id="rId12"/>
    <p:sldId id="276" r:id="rId13"/>
    <p:sldId id="277" r:id="rId14"/>
    <p:sldId id="278" r:id="rId15"/>
    <p:sldId id="264" r:id="rId16"/>
    <p:sldId id="265" r:id="rId17"/>
  </p:sldIdLst>
  <p:sldSz cx="12192000" cy="6858000"/>
  <p:notesSz cx="7010400"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Paz Infante Heymann" initials="MPIH" lastIdx="2" clrIdx="0">
    <p:extLst>
      <p:ext uri="{19B8F6BF-5375-455C-9EA6-DF929625EA0E}">
        <p15:presenceInfo xmlns:p15="http://schemas.microsoft.com/office/powerpoint/2012/main" userId="S-1-5-21-3220956956-3524519240-3841078733-562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AB63B"/>
    <a:srgbClr val="F9188B"/>
    <a:srgbClr val="7DD956"/>
    <a:srgbClr val="D92D89"/>
    <a:srgbClr val="FABB49"/>
    <a:srgbClr val="458CC9"/>
    <a:srgbClr val="9C65A7"/>
    <a:srgbClr val="97C44D"/>
    <a:srgbClr val="EC656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7818" autoAdjust="0"/>
  </p:normalViewPr>
  <p:slideViewPr>
    <p:cSldViewPr snapToGrid="0">
      <p:cViewPr varScale="1">
        <p:scale>
          <a:sx n="53" d="100"/>
          <a:sy n="53" d="100"/>
        </p:scale>
        <p:origin x="1212"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ES"/>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7751EC9-E142-4784-AFE6-E4A5E60C1BB6}" type="datetimeFigureOut">
              <a:rPr lang="es-ES" smtClean="0"/>
              <a:t>03/06/2019</a:t>
            </a:fld>
            <a:endParaRPr lang="es-ES"/>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ES"/>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7FCD0DD-6F38-4591-99BD-C05AEEB65317}" type="slidenum">
              <a:rPr lang="es-ES" smtClean="0"/>
              <a:t>‹Nº›</a:t>
            </a:fld>
            <a:endParaRPr lang="es-ES"/>
          </a:p>
        </p:txBody>
      </p:sp>
    </p:spTree>
    <p:extLst>
      <p:ext uri="{BB962C8B-B14F-4D97-AF65-F5344CB8AC3E}">
        <p14:creationId xmlns:p14="http://schemas.microsoft.com/office/powerpoint/2010/main" val="1170682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1</a:t>
            </a:fld>
            <a:endParaRPr lang="es-ES"/>
          </a:p>
        </p:txBody>
      </p:sp>
    </p:spTree>
    <p:extLst>
      <p:ext uri="{BB962C8B-B14F-4D97-AF65-F5344CB8AC3E}">
        <p14:creationId xmlns:p14="http://schemas.microsoft.com/office/powerpoint/2010/main" val="1347163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b="0" dirty="0"/>
              <a:t>Quiénes pueden postular? </a:t>
            </a:r>
          </a:p>
          <a:p>
            <a:pPr marL="291179" indent="-291179">
              <a:buFont typeface="Wingdings" pitchFamily="2" charset="2"/>
              <a:buChar char="§"/>
            </a:pPr>
            <a:r>
              <a:rPr lang="es-CL" dirty="0">
                <a:latin typeface="gobCL" pitchFamily="50" charset="0"/>
              </a:rPr>
              <a:t>Universidades reconocidas por el Estado (públicas o privadas)</a:t>
            </a:r>
          </a:p>
          <a:p>
            <a:r>
              <a:rPr lang="es-CL" dirty="0">
                <a:latin typeface="gobCL" pitchFamily="50" charset="0"/>
              </a:rPr>
              <a:t>     Monto máximo de financiamiento: </a:t>
            </a:r>
            <a:r>
              <a:rPr lang="es-CL" dirty="0">
                <a:highlight>
                  <a:srgbClr val="F9188B"/>
                </a:highlight>
                <a:latin typeface="gobCL" pitchFamily="50" charset="0"/>
              </a:rPr>
              <a:t>  </a:t>
            </a:r>
            <a:r>
              <a:rPr lang="es-CL" sz="1400" dirty="0">
                <a:solidFill>
                  <a:schemeClr val="bg1"/>
                </a:solidFill>
                <a:highlight>
                  <a:srgbClr val="F9188B"/>
                </a:highlight>
                <a:latin typeface="gobCL" pitchFamily="50" charset="0"/>
              </a:rPr>
              <a:t>hasta $20.000.000</a:t>
            </a:r>
            <a:endParaRPr lang="es-ES" sz="1400" dirty="0">
              <a:solidFill>
                <a:schemeClr val="bg1"/>
              </a:solidFill>
              <a:highlight>
                <a:srgbClr val="F9188B"/>
              </a:highlight>
              <a:latin typeface="gobCL" pitchFamily="50" charset="0"/>
            </a:endParaRPr>
          </a:p>
          <a:p>
            <a:pPr lvl="0"/>
            <a:endParaRPr lang="es-CL" dirty="0">
              <a:latin typeface="gobCL" pitchFamily="50" charset="0"/>
            </a:endParaRPr>
          </a:p>
          <a:p>
            <a:pPr marL="291179" indent="-291179">
              <a:buFont typeface="Wingdings" pitchFamily="2" charset="2"/>
              <a:buChar char="§"/>
            </a:pPr>
            <a:r>
              <a:rPr lang="es-CL" dirty="0">
                <a:latin typeface="gobCL" pitchFamily="50" charset="0"/>
              </a:rPr>
              <a:t>Fundaciones, corporaciones, Organizaciones No Gubernamentales de Desarrollo y Asociaciones, que no persigan fines de lucro.</a:t>
            </a:r>
            <a:endParaRPr lang="es-ES" dirty="0">
              <a:latin typeface="gobCL" pitchFamily="50" charset="0"/>
            </a:endParaRPr>
          </a:p>
          <a:p>
            <a:r>
              <a:rPr lang="es-CL" dirty="0">
                <a:latin typeface="gobCL" pitchFamily="50" charset="0"/>
              </a:rPr>
              <a:t>     Monto máximo de financiamiento:  </a:t>
            </a:r>
            <a:r>
              <a:rPr lang="es-CL" dirty="0">
                <a:solidFill>
                  <a:schemeClr val="bg1"/>
                </a:solidFill>
                <a:highlight>
                  <a:srgbClr val="F9188B"/>
                </a:highlight>
                <a:latin typeface="gobCL" pitchFamily="50" charset="0"/>
              </a:rPr>
              <a:t> </a:t>
            </a:r>
            <a:r>
              <a:rPr lang="es-CL" sz="1400" dirty="0">
                <a:solidFill>
                  <a:schemeClr val="bg1"/>
                </a:solidFill>
                <a:highlight>
                  <a:srgbClr val="F9188B"/>
                </a:highlight>
                <a:latin typeface="gobCL" pitchFamily="50" charset="0"/>
              </a:rPr>
              <a:t>hasta $20.000.000</a:t>
            </a:r>
            <a:endParaRPr lang="es-ES" sz="1400" dirty="0">
              <a:solidFill>
                <a:schemeClr val="bg1"/>
              </a:solidFill>
              <a:highlight>
                <a:srgbClr val="F9188B"/>
              </a:highlight>
              <a:latin typeface="gobCL" pitchFamily="50" charset="0"/>
            </a:endParaRPr>
          </a:p>
          <a:p>
            <a:endParaRPr lang="es-CL" dirty="0"/>
          </a:p>
          <a:p>
            <a:endParaRPr lang="es-CL" dirty="0"/>
          </a:p>
          <a:p>
            <a:r>
              <a:rPr lang="es-CL" dirty="0"/>
              <a:t>En total, la línea de EVALUACIÓN DE LA EXPERIENCIA</a:t>
            </a:r>
            <a:r>
              <a:rPr lang="es-CL" baseline="0" dirty="0"/>
              <a:t> reparte $300 millones. </a:t>
            </a:r>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10</a:t>
            </a:fld>
            <a:endParaRPr lang="es-ES"/>
          </a:p>
        </p:txBody>
      </p:sp>
    </p:spTree>
    <p:extLst>
      <p:ext uri="{BB962C8B-B14F-4D97-AF65-F5344CB8AC3E}">
        <p14:creationId xmlns:p14="http://schemas.microsoft.com/office/powerpoint/2010/main" val="2539109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11</a:t>
            </a:fld>
            <a:endParaRPr lang="es-ES"/>
          </a:p>
        </p:txBody>
      </p:sp>
    </p:spTree>
    <p:extLst>
      <p:ext uri="{BB962C8B-B14F-4D97-AF65-F5344CB8AC3E}">
        <p14:creationId xmlns:p14="http://schemas.microsoft.com/office/powerpoint/2010/main" val="3073034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12</a:t>
            </a:fld>
            <a:endParaRPr lang="es-ES"/>
          </a:p>
        </p:txBody>
      </p:sp>
    </p:spTree>
    <p:extLst>
      <p:ext uri="{BB962C8B-B14F-4D97-AF65-F5344CB8AC3E}">
        <p14:creationId xmlns:p14="http://schemas.microsoft.com/office/powerpoint/2010/main" val="2620486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De manera presencial</a:t>
            </a:r>
            <a:r>
              <a:rPr lang="es-CL" baseline="0" dirty="0"/>
              <a:t> se puede postular haciendo entrega de la información en la Oficina de Partes del Ministerio o en cualquiera de las </a:t>
            </a:r>
            <a:r>
              <a:rPr lang="es-CL" baseline="0" dirty="0" err="1"/>
              <a:t>seremías</a:t>
            </a:r>
            <a:r>
              <a:rPr lang="es-CL" baseline="0" dirty="0"/>
              <a:t> regionales, en un sobre cerrado.  El plazo para postular por esta vía concluye el 4 de julio antes del cierre de la Oficina de Partes (14:00 horas) </a:t>
            </a:r>
          </a:p>
          <a:p>
            <a:r>
              <a:rPr lang="es-CL" baseline="0" dirty="0"/>
              <a:t>De manera online, se debe enviar la información a través de la página web www.sociaedadcivilmds.cl, en la sección habilitada. El plazo para ello es el 4 de julio a las 23:59 horas. </a:t>
            </a:r>
          </a:p>
          <a:p>
            <a:endParaRPr lang="es-CL" baseline="0" dirty="0"/>
          </a:p>
          <a:p>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13</a:t>
            </a:fld>
            <a:endParaRPr lang="es-ES"/>
          </a:p>
        </p:txBody>
      </p:sp>
    </p:spTree>
    <p:extLst>
      <p:ext uri="{BB962C8B-B14F-4D97-AF65-F5344CB8AC3E}">
        <p14:creationId xmlns:p14="http://schemas.microsoft.com/office/powerpoint/2010/main" val="3722189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14</a:t>
            </a:fld>
            <a:endParaRPr lang="es-ES"/>
          </a:p>
        </p:txBody>
      </p:sp>
    </p:spTree>
    <p:extLst>
      <p:ext uri="{BB962C8B-B14F-4D97-AF65-F5344CB8AC3E}">
        <p14:creationId xmlns:p14="http://schemas.microsoft.com/office/powerpoint/2010/main" val="1456333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Toda la información del fondo concursable, como Bases, Anexos, Calendario, Cronograma y otra documentación relevante está disponible en www.sociedadcivilmds.cl</a:t>
            </a:r>
            <a:r>
              <a:rPr lang="es-ES" baseline="0" dirty="0"/>
              <a:t>. </a:t>
            </a:r>
            <a:endParaRPr lang="es-ES" dirty="0"/>
          </a:p>
          <a:p>
            <a:endParaRPr lang="es-ES" dirty="0"/>
          </a:p>
        </p:txBody>
      </p:sp>
      <p:sp>
        <p:nvSpPr>
          <p:cNvPr id="4" name="Marcador de número de diapositiva 3"/>
          <p:cNvSpPr>
            <a:spLocks noGrp="1"/>
          </p:cNvSpPr>
          <p:nvPr>
            <p:ph type="sldNum" sz="quarter" idx="5"/>
          </p:nvPr>
        </p:nvSpPr>
        <p:spPr/>
        <p:txBody>
          <a:bodyPr/>
          <a:lstStyle/>
          <a:p>
            <a:fld id="{77FCD0DD-6F38-4591-99BD-C05AEEB65317}" type="slidenum">
              <a:rPr lang="es-ES" smtClean="0"/>
              <a:t>15</a:t>
            </a:fld>
            <a:endParaRPr lang="es-ES"/>
          </a:p>
        </p:txBody>
      </p:sp>
    </p:spTree>
    <p:extLst>
      <p:ext uri="{BB962C8B-B14F-4D97-AF65-F5344CB8AC3E}">
        <p14:creationId xmlns:p14="http://schemas.microsoft.com/office/powerpoint/2010/main" val="334212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16</a:t>
            </a:fld>
            <a:endParaRPr lang="es-ES"/>
          </a:p>
        </p:txBody>
      </p:sp>
    </p:spTree>
    <p:extLst>
      <p:ext uri="{BB962C8B-B14F-4D97-AF65-F5344CB8AC3E}">
        <p14:creationId xmlns:p14="http://schemas.microsoft.com/office/powerpoint/2010/main" val="3651025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2</a:t>
            </a:fld>
            <a:endParaRPr lang="es-ES"/>
          </a:p>
        </p:txBody>
      </p:sp>
    </p:spTree>
    <p:extLst>
      <p:ext uri="{BB962C8B-B14F-4D97-AF65-F5344CB8AC3E}">
        <p14:creationId xmlns:p14="http://schemas.microsoft.com/office/powerpoint/2010/main" val="136189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08" marR="0" lvl="0"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L" dirty="0"/>
              <a:t>Es</a:t>
            </a:r>
            <a:r>
              <a:rPr lang="es-CL" baseline="0" dirty="0"/>
              <a:t> el fondo más importante del MDSF en término de montos entregados, ya que cuenta con un total de casi $1.200 millones a entregar a través de sus dos líneas de financiamiento: Acción Social y Evaluación de la experiencia. </a:t>
            </a:r>
            <a:r>
              <a:rPr lang="es-CL" dirty="0"/>
              <a:t>Montos: Fundaciones $740 millones, $156 millones para organizaciones comunitarias, $300 millones evaluación. </a:t>
            </a:r>
            <a:endParaRPr lang="es-CL" baseline="0" dirty="0"/>
          </a:p>
          <a:p>
            <a:endParaRPr lang="es-CL" baseline="0" dirty="0"/>
          </a:p>
          <a:p>
            <a:pPr marL="174708" indent="-174708" defTabSz="931774">
              <a:buFont typeface="Arial" panose="020B0604020202020204" pitchFamily="34" charset="0"/>
              <a:buChar char="•"/>
              <a:defRPr/>
            </a:pPr>
            <a:r>
              <a:rPr lang="es-CL" baseline="0" dirty="0"/>
              <a:t>Este fondo busca </a:t>
            </a:r>
            <a:r>
              <a:rPr lang="es-CL" dirty="0"/>
              <a:t>financiar </a:t>
            </a:r>
            <a:r>
              <a:rPr lang="es-CL" b="1" dirty="0"/>
              <a:t>proyectos innovadores y comprometidos con la superación de la pobreza y vulnerabilidades sociales </a:t>
            </a:r>
            <a:r>
              <a:rPr lang="es-CL" dirty="0"/>
              <a:t>de personas y familias de nuestro país, los cuales son desarrollados por la </a:t>
            </a:r>
            <a:r>
              <a:rPr lang="es-CL" b="1" dirty="0"/>
              <a:t>sociedad civil</a:t>
            </a:r>
            <a:r>
              <a:rPr lang="es-CL" dirty="0"/>
              <a:t>.</a:t>
            </a:r>
          </a:p>
          <a:p>
            <a:pPr marL="174708" indent="-174708" defTabSz="931774">
              <a:buFont typeface="Arial" panose="020B0604020202020204" pitchFamily="34" charset="0"/>
              <a:buChar char="•"/>
              <a:defRPr/>
            </a:pPr>
            <a:endParaRPr lang="es-CL" dirty="0"/>
          </a:p>
          <a:p>
            <a:pPr marL="174708" indent="-174708" defTabSz="931774">
              <a:buFont typeface="Arial" panose="020B0604020202020204" pitchFamily="34" charset="0"/>
              <a:buChar char="•"/>
              <a:defRPr/>
            </a:pPr>
            <a:r>
              <a:rPr lang="es-CL" dirty="0"/>
              <a:t>Por otra parte, financia </a:t>
            </a:r>
            <a:r>
              <a:rPr lang="es-CL" b="1" dirty="0"/>
              <a:t>proyectos que desarrollen evaluaciones a programas de la sociedad civil </a:t>
            </a:r>
            <a:r>
              <a:rPr lang="es-CL" dirty="0"/>
              <a:t>que vayan enfocados a la superación de la pobreza y vulnerabilidades sociales. </a:t>
            </a:r>
          </a:p>
          <a:p>
            <a:pPr marL="174708" indent="-174708" defTabSz="931774">
              <a:buFont typeface="Arial" panose="020B0604020202020204" pitchFamily="34" charset="0"/>
              <a:buChar char="•"/>
              <a:defRPr/>
            </a:pPr>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3</a:t>
            </a:fld>
            <a:endParaRPr lang="es-ES"/>
          </a:p>
        </p:txBody>
      </p:sp>
    </p:spTree>
    <p:extLst>
      <p:ext uri="{BB962C8B-B14F-4D97-AF65-F5344CB8AC3E}">
        <p14:creationId xmlns:p14="http://schemas.microsoft.com/office/powerpoint/2010/main" val="68965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08" indent="-174708">
              <a:buFont typeface="Arial" panose="020B0604020202020204" pitchFamily="34" charset="0"/>
              <a:buChar char="•"/>
            </a:pPr>
            <a:r>
              <a:rPr lang="es-CL" dirty="0"/>
              <a:t>Este fondo ha sido uno de los más importantes en la tarea de hacerse cargo de la demanda histórica de apoyo al financiamiento de las Organizaciones de la Sociedad Civil (en Chile, existen alrededor de 235.000 organizaciones de este tipo ). Es particularmente reconocido por su especialización en temáticas sociales, por su alcance regional, accesibilidad por organizaciones de distinto tamaño y por su correcta administración. Su génesis estuvo en la integración de los tres Fondos “Más por Chile” del Ministerio de Desarrollo Social que nacen el año 2013 para “proyectos de superación de pobreza”, dirigidos a organizaciones sin fines de lucro, creándose con recursos de la línea presupuestaria para iniciativas de superación de la Pobreza que antes sólo se destinaba a la Fundación para la Superación de la Pobreza. De esta forma, una parte de los recursos de la Fundación se destinaron a la creación de estos Fondos. Durante el año 2013, los montos disponibles para estos tres fondos ascendían a $800 millones aproximadamente . El Fondo de Chile de Todas y Todos comenzó con su implementación el año 2014 para fortalecer políticas innovadoras de la Sociedad Civil a fin de “ser un aporte fundamental para un diálogo social en relación a una nueva política social”: este concurso busca relevar acciones sociales innovadoras que abran espacios para la generación de conocimiento, sistematización, la reflexión, el diálogo y la ampliación de las buenas prácticas. En el Fondo pueden participar las fundaciones, corporaciones, organizaciones comunitarias y universidades del país, a postular proyectos con innovación social para la superación de la pobreza y la vulnerabilidad.</a:t>
            </a:r>
          </a:p>
          <a:p>
            <a:pPr marL="0" indent="0">
              <a:buFont typeface="Arial" panose="020B0604020202020204" pitchFamily="34" charset="0"/>
              <a:buNone/>
            </a:pPr>
            <a:endParaRPr lang="es-CL" dirty="0"/>
          </a:p>
          <a:p>
            <a:pPr marL="174708" indent="-174708">
              <a:buFont typeface="Arial" panose="020B0604020202020204" pitchFamily="34" charset="0"/>
              <a:buChar char="•"/>
            </a:pPr>
            <a:r>
              <a:rPr lang="es-CL" dirty="0"/>
              <a:t>En total, durante</a:t>
            </a:r>
            <a:r>
              <a:rPr lang="es-CL" baseline="0" dirty="0"/>
              <a:t> los cinco años de existencia del fondo (ex </a:t>
            </a:r>
            <a:r>
              <a:rPr lang="es-CL" baseline="0" dirty="0" err="1"/>
              <a:t>ChTT</a:t>
            </a:r>
            <a:r>
              <a:rPr lang="es-CL" baseline="0" dirty="0"/>
              <a:t> entre 2014-2018) se han entregado $5.317 millones financiados en 428 proyectos. </a:t>
            </a:r>
          </a:p>
          <a:p>
            <a:endParaRPr lang="es-CL" baseline="0" dirty="0"/>
          </a:p>
          <a:p>
            <a:pPr marL="174708" indent="-174708">
              <a:buFont typeface="Arial" panose="020B0604020202020204" pitchFamily="34" charset="0"/>
              <a:buChar char="•"/>
            </a:pPr>
            <a:r>
              <a:rPr lang="es-CL" baseline="0" dirty="0"/>
              <a:t>El año pasado se recibieron en total 1950 postulaciones, el mayor número de postulaciones a la fecha, cifra que duplicó las recibidas en 2017 (973 postulaciones). </a:t>
            </a:r>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4</a:t>
            </a:fld>
            <a:endParaRPr lang="es-ES"/>
          </a:p>
        </p:txBody>
      </p:sp>
    </p:spTree>
    <p:extLst>
      <p:ext uri="{BB962C8B-B14F-4D97-AF65-F5344CB8AC3E}">
        <p14:creationId xmlns:p14="http://schemas.microsoft.com/office/powerpoint/2010/main" val="3948457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5</a:t>
            </a:fld>
            <a:endParaRPr lang="es-ES"/>
          </a:p>
        </p:txBody>
      </p:sp>
    </p:spTree>
    <p:extLst>
      <p:ext uri="{BB962C8B-B14F-4D97-AF65-F5344CB8AC3E}">
        <p14:creationId xmlns:p14="http://schemas.microsoft.com/office/powerpoint/2010/main" val="308141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08" indent="-174708" defTabSz="931774">
              <a:buFont typeface="Arial" panose="020B0604020202020204" pitchFamily="34" charset="0"/>
              <a:buChar char="•"/>
              <a:defRPr/>
            </a:pPr>
            <a:r>
              <a:rPr lang="es-CL" b="0" dirty="0">
                <a:solidFill>
                  <a:srgbClr val="006CB7"/>
                </a:solidFill>
              </a:rPr>
              <a:t>¿Qué tipos de proyectos pueden postular? </a:t>
            </a:r>
            <a:br>
              <a:rPr lang="es-CL" b="0" dirty="0">
                <a:solidFill>
                  <a:srgbClr val="006CB7"/>
                </a:solidFill>
              </a:rPr>
            </a:br>
            <a:r>
              <a:rPr lang="es-CL" dirty="0">
                <a:latin typeface="gobCL" pitchFamily="50" charset="0"/>
              </a:rPr>
              <a:t>Proyectos que generen acciones innovadoras y comprometidas con la superación de pobreza y/o vulnerabilidad social, fomentando el acceso a mejores condiciones de vida y bienestar social de las personas, familias o grupos vulnerables, y que además promuevan la generación de redes y/o cohesión social y participación de la ciudadanía, entre otros.</a:t>
            </a:r>
          </a:p>
          <a:p>
            <a:pPr marL="174708" indent="-174708" defTabSz="931774">
              <a:buFont typeface="Arial" panose="020B0604020202020204" pitchFamily="34" charset="0"/>
              <a:buChar char="•"/>
              <a:defRPr/>
            </a:pPr>
            <a:endParaRPr lang="es-CL" dirty="0">
              <a:solidFill>
                <a:srgbClr val="006CB7"/>
              </a:solidFill>
              <a:latin typeface="gobCL" pitchFamily="50" charset="0"/>
            </a:endParaRPr>
          </a:p>
          <a:p>
            <a:pPr marL="174708" indent="-174708" defTabSz="931774">
              <a:buFont typeface="Arial" panose="020B0604020202020204" pitchFamily="34" charset="0"/>
              <a:buChar char="•"/>
              <a:defRPr/>
            </a:pPr>
            <a:r>
              <a:rPr lang="es-CL" b="0" dirty="0">
                <a:solidFill>
                  <a:srgbClr val="006CB7"/>
                </a:solidFill>
              </a:rPr>
              <a:t>Para este año, se estableció en las bases una focalización en función del programa Compromiso País, enfocado a que los proyectos a presentar en el nuevo concurso vengan atender los grupos vulnerables establecidos en las 16 mesas de</a:t>
            </a:r>
            <a:r>
              <a:rPr lang="es-CL" b="0" baseline="0" dirty="0">
                <a:solidFill>
                  <a:srgbClr val="006CB7"/>
                </a:solidFill>
              </a:rPr>
              <a:t> la iniciativa</a:t>
            </a:r>
            <a:r>
              <a:rPr lang="es-CL" b="0" dirty="0">
                <a:solidFill>
                  <a:srgbClr val="006CB7"/>
                </a:solidFill>
              </a:rPr>
              <a:t>. </a:t>
            </a:r>
          </a:p>
          <a:p>
            <a:pPr defTabSz="931774">
              <a:defRPr/>
            </a:pPr>
            <a:endParaRPr lang="es-CL" b="0" dirty="0">
              <a:solidFill>
                <a:srgbClr val="006CB7"/>
              </a:solidFill>
            </a:endParaRPr>
          </a:p>
          <a:p>
            <a:pPr marL="174708" indent="-174708" defTabSz="931774">
              <a:buFont typeface="Arial" panose="020B0604020202020204" pitchFamily="34" charset="0"/>
              <a:buChar char="•"/>
              <a:defRPr/>
            </a:pPr>
            <a:r>
              <a:rPr lang="es-CL" b="0" dirty="0">
                <a:solidFill>
                  <a:srgbClr val="006CB7"/>
                </a:solidFill>
              </a:rPr>
              <a:t>Esto</a:t>
            </a:r>
            <a:r>
              <a:rPr lang="es-CL" b="0" baseline="0" dirty="0">
                <a:solidFill>
                  <a:srgbClr val="006CB7"/>
                </a:solidFill>
              </a:rPr>
              <a:t> no significa </a:t>
            </a:r>
            <a:r>
              <a:rPr lang="es-CL" dirty="0"/>
              <a:t>una restricción para la postulación de proyectos que tengan trabajos con otros grupos vulnerables. No obstante, los proyectos que trabajen con los grupos vulnerables establecidos en el programa Compromiso País recibirán una mayor puntuación en la Definición de Participantes, dependiendo de la caracterización y definición de los participantes.</a:t>
            </a:r>
          </a:p>
          <a:p>
            <a:pPr defTabSz="931774">
              <a:defRPr/>
            </a:pPr>
            <a:endParaRPr lang="es-ES" dirty="0"/>
          </a:p>
          <a:p>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6</a:t>
            </a:fld>
            <a:endParaRPr lang="es-ES"/>
          </a:p>
        </p:txBody>
      </p:sp>
    </p:spTree>
    <p:extLst>
      <p:ext uri="{BB962C8B-B14F-4D97-AF65-F5344CB8AC3E}">
        <p14:creationId xmlns:p14="http://schemas.microsoft.com/office/powerpoint/2010/main" val="347426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4708" indent="-174708">
              <a:buFont typeface="Arial" panose="020B0604020202020204" pitchFamily="34" charset="0"/>
              <a:buChar char="•"/>
            </a:pPr>
            <a:r>
              <a:rPr lang="es-CL" dirty="0"/>
              <a:t>Quiénes pueden postular? </a:t>
            </a:r>
          </a:p>
          <a:p>
            <a:pPr marL="291179" indent="-291179" algn="just">
              <a:buFont typeface="Wingdings" pitchFamily="2" charset="2"/>
              <a:buChar char="§"/>
            </a:pPr>
            <a:r>
              <a:rPr lang="es-CL" dirty="0">
                <a:latin typeface="gobCL" pitchFamily="50" charset="0"/>
              </a:rPr>
              <a:t>Fundaciones, corporaciones, Organizaciones No Gubernamentales de Desarrollo y Asociaciones de Consumidores. </a:t>
            </a:r>
          </a:p>
          <a:p>
            <a:pPr algn="just"/>
            <a:r>
              <a:rPr lang="es-CL" dirty="0">
                <a:solidFill>
                  <a:srgbClr val="EC6167"/>
                </a:solidFill>
                <a:latin typeface="gobCL" pitchFamily="50" charset="0"/>
              </a:rPr>
              <a:t>     </a:t>
            </a:r>
            <a:r>
              <a:rPr lang="es-CL" sz="1400" dirty="0">
                <a:latin typeface="gobCL" pitchFamily="50" charset="0"/>
              </a:rPr>
              <a:t>Monto máximo de financiamiento: </a:t>
            </a:r>
            <a:r>
              <a:rPr lang="es-CL" sz="1400" dirty="0">
                <a:highlight>
                  <a:srgbClr val="FAB63B"/>
                </a:highlight>
                <a:latin typeface="gobCL" pitchFamily="50" charset="0"/>
              </a:rPr>
              <a:t>  </a:t>
            </a:r>
            <a:r>
              <a:rPr lang="es-CL" sz="1400" dirty="0">
                <a:solidFill>
                  <a:schemeClr val="bg1"/>
                </a:solidFill>
                <a:highlight>
                  <a:srgbClr val="FABB49"/>
                </a:highlight>
                <a:latin typeface="gobCL" pitchFamily="50" charset="0"/>
              </a:rPr>
              <a:t>hasta $20.000.000</a:t>
            </a:r>
            <a:endParaRPr lang="es-CL" dirty="0">
              <a:solidFill>
                <a:srgbClr val="EC6167"/>
              </a:solidFill>
              <a:latin typeface="gobCL" pitchFamily="50" charset="0"/>
            </a:endParaRPr>
          </a:p>
          <a:p>
            <a:pPr lvl="0" algn="just"/>
            <a:endParaRPr lang="es-CL" dirty="0">
              <a:solidFill>
                <a:srgbClr val="EC6167"/>
              </a:solidFill>
              <a:latin typeface="gobCL" pitchFamily="50" charset="0"/>
            </a:endParaRPr>
          </a:p>
          <a:p>
            <a:pPr marL="291179" indent="-291179" algn="just">
              <a:buFont typeface="Wingdings" pitchFamily="2" charset="2"/>
              <a:buChar char="§"/>
            </a:pPr>
            <a:r>
              <a:rPr lang="es-CL" dirty="0">
                <a:latin typeface="gobCL" pitchFamily="50" charset="0"/>
              </a:rPr>
              <a:t>Organizaciones Comunitarias: Juntas de Vecinos u Organizaciones Funcionales, y Asociaciones Indígenas, entre otras. </a:t>
            </a:r>
          </a:p>
          <a:p>
            <a:pPr lvl="0" algn="just"/>
            <a:r>
              <a:rPr lang="es-CL" dirty="0">
                <a:solidFill>
                  <a:srgbClr val="EC6167"/>
                </a:solidFill>
                <a:latin typeface="gobCL" pitchFamily="50" charset="0"/>
              </a:rPr>
              <a:t>     </a:t>
            </a:r>
            <a:r>
              <a:rPr lang="es-CL" sz="1400" dirty="0">
                <a:latin typeface="gobCL" pitchFamily="50" charset="0"/>
              </a:rPr>
              <a:t>Monto máximo de financiamiento: </a:t>
            </a:r>
            <a:r>
              <a:rPr lang="es-CL" sz="1400" dirty="0">
                <a:highlight>
                  <a:srgbClr val="FAB63B"/>
                </a:highlight>
                <a:latin typeface="gobCL" pitchFamily="50" charset="0"/>
              </a:rPr>
              <a:t>  </a:t>
            </a:r>
            <a:r>
              <a:rPr lang="es-CL" sz="1400" dirty="0">
                <a:solidFill>
                  <a:schemeClr val="bg1"/>
                </a:solidFill>
                <a:highlight>
                  <a:srgbClr val="FAB63B"/>
                </a:highlight>
                <a:latin typeface="gobCL" pitchFamily="50" charset="0"/>
              </a:rPr>
              <a:t>hasta $4.000.000</a:t>
            </a:r>
          </a:p>
          <a:p>
            <a:endParaRPr lang="es-CL" dirty="0"/>
          </a:p>
          <a:p>
            <a:r>
              <a:rPr lang="es-CL" dirty="0"/>
              <a:t>En</a:t>
            </a:r>
            <a:r>
              <a:rPr lang="es-CL" baseline="0" dirty="0"/>
              <a:t> total, la línea de ACCIÓN SOCIAL reparte $896 millones. </a:t>
            </a:r>
            <a:endParaRPr lang="es-CL" dirty="0"/>
          </a:p>
        </p:txBody>
      </p:sp>
      <p:sp>
        <p:nvSpPr>
          <p:cNvPr id="4" name="Marcador de número de diapositiva 3"/>
          <p:cNvSpPr>
            <a:spLocks noGrp="1"/>
          </p:cNvSpPr>
          <p:nvPr>
            <p:ph type="sldNum" sz="quarter" idx="10"/>
          </p:nvPr>
        </p:nvSpPr>
        <p:spPr/>
        <p:txBody>
          <a:bodyPr/>
          <a:lstStyle/>
          <a:p>
            <a:fld id="{77FCD0DD-6F38-4591-99BD-C05AEEB65317}" type="slidenum">
              <a:rPr lang="es-ES" smtClean="0"/>
              <a:t>7</a:t>
            </a:fld>
            <a:endParaRPr lang="es-ES"/>
          </a:p>
        </p:txBody>
      </p:sp>
    </p:spTree>
    <p:extLst>
      <p:ext uri="{BB962C8B-B14F-4D97-AF65-F5344CB8AC3E}">
        <p14:creationId xmlns:p14="http://schemas.microsoft.com/office/powerpoint/2010/main" val="3991160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77FCD0DD-6F38-4591-99BD-C05AEEB65317}" type="slidenum">
              <a:rPr lang="es-ES" smtClean="0"/>
              <a:t>8</a:t>
            </a:fld>
            <a:endParaRPr lang="es-ES"/>
          </a:p>
        </p:txBody>
      </p:sp>
    </p:spTree>
    <p:extLst>
      <p:ext uri="{BB962C8B-B14F-4D97-AF65-F5344CB8AC3E}">
        <p14:creationId xmlns:p14="http://schemas.microsoft.com/office/powerpoint/2010/main" val="3605859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Qué tipos de proyectos pueden postular? </a:t>
            </a:r>
          </a:p>
          <a:p>
            <a:pPr defTabSz="931774">
              <a:defRPr/>
            </a:pPr>
            <a:endParaRPr lang="es-CL" dirty="0">
              <a:latin typeface="gobCL" pitchFamily="50" charset="0"/>
            </a:endParaRPr>
          </a:p>
          <a:p>
            <a:pPr defTabSz="931774">
              <a:defRPr/>
            </a:pPr>
            <a:r>
              <a:rPr lang="es-CL" dirty="0">
                <a:latin typeface="gobCL" pitchFamily="50" charset="0"/>
              </a:rPr>
              <a:t>Proyectos que </a:t>
            </a:r>
            <a:r>
              <a:rPr lang="es-ES_tradnl" dirty="0">
                <a:solidFill>
                  <a:srgbClr val="006CB7"/>
                </a:solidFill>
                <a:latin typeface="gobCL" pitchFamily="50" charset="0"/>
              </a:rPr>
              <a:t> </a:t>
            </a:r>
            <a:r>
              <a:rPr lang="es-CL" b="1" dirty="0">
                <a:latin typeface="gobCL" pitchFamily="50" charset="0"/>
              </a:rPr>
              <a:t>desarrollen evaluaciones de programas innovadores </a:t>
            </a:r>
            <a:r>
              <a:rPr lang="es-ES_tradnl" b="1" dirty="0">
                <a:latin typeface="gobCL" pitchFamily="50" charset="0"/>
              </a:rPr>
              <a:t>orientados a la superación de la pobreza y/o vulnerabilidad social. </a:t>
            </a:r>
            <a:r>
              <a:rPr lang="es-ES_tradnl" dirty="0">
                <a:latin typeface="gobCL" pitchFamily="50" charset="0"/>
              </a:rPr>
              <a:t>Las evaluaciones pueden desarrollarse en cualquiera de las etapas del ciclo de vida del programa social: conceptualización y diseño, implementación o resultados e impactos.</a:t>
            </a:r>
            <a:endParaRPr lang="es-CL" dirty="0">
              <a:latin typeface="gobCL" pitchFamily="50" charset="0"/>
            </a:endParaRPr>
          </a:p>
          <a:p>
            <a:endParaRPr lang="es-ES" dirty="0"/>
          </a:p>
        </p:txBody>
      </p:sp>
      <p:sp>
        <p:nvSpPr>
          <p:cNvPr id="4" name="Marcador de número de diapositiva 3"/>
          <p:cNvSpPr>
            <a:spLocks noGrp="1"/>
          </p:cNvSpPr>
          <p:nvPr>
            <p:ph type="sldNum" sz="quarter" idx="5"/>
          </p:nvPr>
        </p:nvSpPr>
        <p:spPr/>
        <p:txBody>
          <a:bodyPr/>
          <a:lstStyle/>
          <a:p>
            <a:fld id="{77FCD0DD-6F38-4591-99BD-C05AEEB65317}" type="slidenum">
              <a:rPr lang="es-ES" smtClean="0"/>
              <a:t>9</a:t>
            </a:fld>
            <a:endParaRPr lang="es-ES"/>
          </a:p>
        </p:txBody>
      </p:sp>
    </p:spTree>
    <p:extLst>
      <p:ext uri="{BB962C8B-B14F-4D97-AF65-F5344CB8AC3E}">
        <p14:creationId xmlns:p14="http://schemas.microsoft.com/office/powerpoint/2010/main" val="454048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DC0AC-B90B-4091-BF7B-2F955D9172C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00CEB9E8-893B-4330-B785-B0D55ADCC1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F65A32BE-2893-48DA-934C-DE57D0709CAF}"/>
              </a:ext>
            </a:extLst>
          </p:cNvPr>
          <p:cNvSpPr>
            <a:spLocks noGrp="1"/>
          </p:cNvSpPr>
          <p:nvPr>
            <p:ph type="dt" sz="half" idx="10"/>
          </p:nvPr>
        </p:nvSpPr>
        <p:spPr/>
        <p:txBody>
          <a:bodyPr/>
          <a:lstStyle/>
          <a:p>
            <a:fld id="{3CFE62E4-5A34-42A2-A592-A7897D168140}" type="datetime1">
              <a:rPr lang="es-CL" smtClean="0"/>
              <a:t>03-06-2019</a:t>
            </a:fld>
            <a:endParaRPr lang="es-CL"/>
          </a:p>
        </p:txBody>
      </p:sp>
      <p:sp>
        <p:nvSpPr>
          <p:cNvPr id="5" name="Marcador de pie de página 4">
            <a:extLst>
              <a:ext uri="{FF2B5EF4-FFF2-40B4-BE49-F238E27FC236}">
                <a16:creationId xmlns:a16="http://schemas.microsoft.com/office/drawing/2014/main" id="{F8B0D5C5-8AAA-41E1-BDDF-5A8BB854001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328FCF16-8417-4A4E-B84A-23335B0F50DE}"/>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354824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631A41-AA53-4E6A-BEA2-8F0D20B72C2A}"/>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89DE7915-63C9-46D0-83F9-4E4D2FED1540}"/>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F6430BD2-721A-4F74-B05E-5C05D88E34FD}"/>
              </a:ext>
            </a:extLst>
          </p:cNvPr>
          <p:cNvSpPr>
            <a:spLocks noGrp="1"/>
          </p:cNvSpPr>
          <p:nvPr>
            <p:ph type="dt" sz="half" idx="10"/>
          </p:nvPr>
        </p:nvSpPr>
        <p:spPr/>
        <p:txBody>
          <a:bodyPr/>
          <a:lstStyle/>
          <a:p>
            <a:fld id="{D3F9F4AB-3F6F-44EB-83C9-8F80CEFBF8C0}" type="datetime1">
              <a:rPr lang="es-CL" smtClean="0"/>
              <a:t>03-06-2019</a:t>
            </a:fld>
            <a:endParaRPr lang="es-CL"/>
          </a:p>
        </p:txBody>
      </p:sp>
      <p:sp>
        <p:nvSpPr>
          <p:cNvPr id="5" name="Marcador de pie de página 4">
            <a:extLst>
              <a:ext uri="{FF2B5EF4-FFF2-40B4-BE49-F238E27FC236}">
                <a16:creationId xmlns:a16="http://schemas.microsoft.com/office/drawing/2014/main" id="{DDCB9BCB-82F5-4C28-B3B6-4077204499C3}"/>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71162BFD-1899-4980-B4DC-E4AAAE08F03D}"/>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1045362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81A2D62-5544-420B-B507-C87761BA96B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27EC73A9-91EF-489F-ABE8-D49F96C05B87}"/>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97FD45C-3E97-443A-B64F-FECE0966D363}"/>
              </a:ext>
            </a:extLst>
          </p:cNvPr>
          <p:cNvSpPr>
            <a:spLocks noGrp="1"/>
          </p:cNvSpPr>
          <p:nvPr>
            <p:ph type="dt" sz="half" idx="10"/>
          </p:nvPr>
        </p:nvSpPr>
        <p:spPr/>
        <p:txBody>
          <a:bodyPr/>
          <a:lstStyle/>
          <a:p>
            <a:fld id="{23C302C4-2114-4B6D-BD0C-CC395459E15C}" type="datetime1">
              <a:rPr lang="es-CL" smtClean="0"/>
              <a:t>03-06-2019</a:t>
            </a:fld>
            <a:endParaRPr lang="es-CL"/>
          </a:p>
        </p:txBody>
      </p:sp>
      <p:sp>
        <p:nvSpPr>
          <p:cNvPr id="5" name="Marcador de pie de página 4">
            <a:extLst>
              <a:ext uri="{FF2B5EF4-FFF2-40B4-BE49-F238E27FC236}">
                <a16:creationId xmlns:a16="http://schemas.microsoft.com/office/drawing/2014/main" id="{6ABD997B-39A5-43E2-9962-51D1BA7196B2}"/>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9F647CF-BD4D-475D-B595-BA6C37A0F306}"/>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3445301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4B4686-7F0A-4275-B3B0-FEE4BE5D7439}"/>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C2A4D121-C463-4F24-BB0B-748C8E198105}"/>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B433803-90EC-4AEC-BECF-FE6F6BFA5A7D}"/>
              </a:ext>
            </a:extLst>
          </p:cNvPr>
          <p:cNvSpPr>
            <a:spLocks noGrp="1"/>
          </p:cNvSpPr>
          <p:nvPr>
            <p:ph type="dt" sz="half" idx="10"/>
          </p:nvPr>
        </p:nvSpPr>
        <p:spPr/>
        <p:txBody>
          <a:bodyPr/>
          <a:lstStyle/>
          <a:p>
            <a:fld id="{5A8604AB-6203-4581-8720-4DBD9E4824DB}" type="datetime1">
              <a:rPr lang="es-CL" smtClean="0"/>
              <a:t>03-06-2019</a:t>
            </a:fld>
            <a:endParaRPr lang="es-CL"/>
          </a:p>
        </p:txBody>
      </p:sp>
      <p:sp>
        <p:nvSpPr>
          <p:cNvPr id="5" name="Marcador de pie de página 4">
            <a:extLst>
              <a:ext uri="{FF2B5EF4-FFF2-40B4-BE49-F238E27FC236}">
                <a16:creationId xmlns:a16="http://schemas.microsoft.com/office/drawing/2014/main" id="{E36A0E79-E06E-4153-BD10-F525BDBA01D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1C1BBAE7-4B8F-4833-B2C3-FDF39A6F288D}"/>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302929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C990CB-929F-4757-8DA6-652DEB452CF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BC0CADE-5C9E-4B74-8238-EA5D98AE95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D08F582D-A3B9-4E7D-894D-FF526C85FBE1}"/>
              </a:ext>
            </a:extLst>
          </p:cNvPr>
          <p:cNvSpPr>
            <a:spLocks noGrp="1"/>
          </p:cNvSpPr>
          <p:nvPr>
            <p:ph type="dt" sz="half" idx="10"/>
          </p:nvPr>
        </p:nvSpPr>
        <p:spPr/>
        <p:txBody>
          <a:bodyPr/>
          <a:lstStyle/>
          <a:p>
            <a:fld id="{EADC3A70-1FB0-4A41-AD32-C870A0D6B8C8}" type="datetime1">
              <a:rPr lang="es-CL" smtClean="0"/>
              <a:t>03-06-2019</a:t>
            </a:fld>
            <a:endParaRPr lang="es-CL"/>
          </a:p>
        </p:txBody>
      </p:sp>
      <p:sp>
        <p:nvSpPr>
          <p:cNvPr id="5" name="Marcador de pie de página 4">
            <a:extLst>
              <a:ext uri="{FF2B5EF4-FFF2-40B4-BE49-F238E27FC236}">
                <a16:creationId xmlns:a16="http://schemas.microsoft.com/office/drawing/2014/main" id="{2F913B6D-3122-45EB-B6E4-0A92BBE6435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6CA9104-2ADC-402C-BEB1-89A556309898}"/>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2003194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8AE27-B325-4E6F-998C-18FBA37A475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DEE25313-F4A4-422D-8DA0-FB5AB1A59279}"/>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42B73BBA-74C4-431E-AF6D-2A71556681CF}"/>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401007EB-2B01-4C9C-BF21-E09CFB1B6335}"/>
              </a:ext>
            </a:extLst>
          </p:cNvPr>
          <p:cNvSpPr>
            <a:spLocks noGrp="1"/>
          </p:cNvSpPr>
          <p:nvPr>
            <p:ph type="dt" sz="half" idx="10"/>
          </p:nvPr>
        </p:nvSpPr>
        <p:spPr/>
        <p:txBody>
          <a:bodyPr/>
          <a:lstStyle/>
          <a:p>
            <a:fld id="{BAE9E4A5-1688-4E8F-8AB9-3E79C14DE821}" type="datetime1">
              <a:rPr lang="es-CL" smtClean="0"/>
              <a:t>03-06-2019</a:t>
            </a:fld>
            <a:endParaRPr lang="es-CL"/>
          </a:p>
        </p:txBody>
      </p:sp>
      <p:sp>
        <p:nvSpPr>
          <p:cNvPr id="6" name="Marcador de pie de página 5">
            <a:extLst>
              <a:ext uri="{FF2B5EF4-FFF2-40B4-BE49-F238E27FC236}">
                <a16:creationId xmlns:a16="http://schemas.microsoft.com/office/drawing/2014/main" id="{2F9C670B-17C4-4CA0-B41A-EE0DD6C8501E}"/>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05352D62-7964-4A62-B31F-ADFCF3297DB4}"/>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95102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FEFB1-A93B-43BA-9692-ED7698DF99A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4654CEA1-3B80-4188-8C65-482210F2B2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5D16A1DC-8E21-4EC9-BCB3-FD3B455E7CC4}"/>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79A57703-D5BE-467F-8450-339698B2F2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0A63F404-13DA-496C-A3CE-368FAA8121DB}"/>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97EC4636-1A5C-4D64-9C4B-C44A15C02676}"/>
              </a:ext>
            </a:extLst>
          </p:cNvPr>
          <p:cNvSpPr>
            <a:spLocks noGrp="1"/>
          </p:cNvSpPr>
          <p:nvPr>
            <p:ph type="dt" sz="half" idx="10"/>
          </p:nvPr>
        </p:nvSpPr>
        <p:spPr/>
        <p:txBody>
          <a:bodyPr/>
          <a:lstStyle/>
          <a:p>
            <a:fld id="{6237C509-8168-426C-A158-47DA314FE2A4}" type="datetime1">
              <a:rPr lang="es-CL" smtClean="0"/>
              <a:t>03-06-2019</a:t>
            </a:fld>
            <a:endParaRPr lang="es-CL"/>
          </a:p>
        </p:txBody>
      </p:sp>
      <p:sp>
        <p:nvSpPr>
          <p:cNvPr id="8" name="Marcador de pie de página 7">
            <a:extLst>
              <a:ext uri="{FF2B5EF4-FFF2-40B4-BE49-F238E27FC236}">
                <a16:creationId xmlns:a16="http://schemas.microsoft.com/office/drawing/2014/main" id="{B1C5AF8A-E6B4-46ED-83BC-5F674312EA57}"/>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B17264F1-2729-44A8-8B2B-DFD09E166BEC}"/>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3656874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3F5B34-6D9A-4D55-8F74-4DECBAB6E7D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411D6256-0641-44F7-ACFB-F81D869DAA6F}"/>
              </a:ext>
            </a:extLst>
          </p:cNvPr>
          <p:cNvSpPr>
            <a:spLocks noGrp="1"/>
          </p:cNvSpPr>
          <p:nvPr>
            <p:ph type="dt" sz="half" idx="10"/>
          </p:nvPr>
        </p:nvSpPr>
        <p:spPr/>
        <p:txBody>
          <a:bodyPr/>
          <a:lstStyle/>
          <a:p>
            <a:fld id="{E068329F-E26A-4CD9-87AE-4788FD72003D}" type="datetime1">
              <a:rPr lang="es-CL" smtClean="0"/>
              <a:t>03-06-2019</a:t>
            </a:fld>
            <a:endParaRPr lang="es-CL"/>
          </a:p>
        </p:txBody>
      </p:sp>
      <p:sp>
        <p:nvSpPr>
          <p:cNvPr id="4" name="Marcador de pie de página 3">
            <a:extLst>
              <a:ext uri="{FF2B5EF4-FFF2-40B4-BE49-F238E27FC236}">
                <a16:creationId xmlns:a16="http://schemas.microsoft.com/office/drawing/2014/main" id="{891B803D-B4D2-40B1-B661-4349DF7D1FB5}"/>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053B91DF-35F9-4875-A3AC-75644CB4568E}"/>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4127284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56D1403-AAB7-4645-8D45-18745C2C667B}"/>
              </a:ext>
            </a:extLst>
          </p:cNvPr>
          <p:cNvSpPr>
            <a:spLocks noGrp="1"/>
          </p:cNvSpPr>
          <p:nvPr>
            <p:ph type="dt" sz="half" idx="10"/>
          </p:nvPr>
        </p:nvSpPr>
        <p:spPr/>
        <p:txBody>
          <a:bodyPr/>
          <a:lstStyle/>
          <a:p>
            <a:fld id="{05B34040-CCD8-4117-B98D-B8A12EA0BFD7}" type="datetime1">
              <a:rPr lang="es-CL" smtClean="0"/>
              <a:t>03-06-2019</a:t>
            </a:fld>
            <a:endParaRPr lang="es-CL"/>
          </a:p>
        </p:txBody>
      </p:sp>
      <p:sp>
        <p:nvSpPr>
          <p:cNvPr id="3" name="Marcador de pie de página 2">
            <a:extLst>
              <a:ext uri="{FF2B5EF4-FFF2-40B4-BE49-F238E27FC236}">
                <a16:creationId xmlns:a16="http://schemas.microsoft.com/office/drawing/2014/main" id="{E5773AF6-EADE-44B1-A705-C379CEAA453A}"/>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B0CB24EA-681B-47C1-A10F-8635DEAB1A18}"/>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697552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8F199-A994-478E-B907-B3F279AA3ED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B3461EA4-C0DA-431A-ADF5-25AE5D0A63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36A4CE6D-1B02-4D93-A074-9E26C6B3A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36325EC0-F12E-4912-B7BC-13888EB4F036}"/>
              </a:ext>
            </a:extLst>
          </p:cNvPr>
          <p:cNvSpPr>
            <a:spLocks noGrp="1"/>
          </p:cNvSpPr>
          <p:nvPr>
            <p:ph type="dt" sz="half" idx="10"/>
          </p:nvPr>
        </p:nvSpPr>
        <p:spPr/>
        <p:txBody>
          <a:bodyPr/>
          <a:lstStyle/>
          <a:p>
            <a:fld id="{E28A3846-B17B-4208-9AA9-A7C1D16EF418}" type="datetime1">
              <a:rPr lang="es-CL" smtClean="0"/>
              <a:t>03-06-2019</a:t>
            </a:fld>
            <a:endParaRPr lang="es-CL"/>
          </a:p>
        </p:txBody>
      </p:sp>
      <p:sp>
        <p:nvSpPr>
          <p:cNvPr id="6" name="Marcador de pie de página 5">
            <a:extLst>
              <a:ext uri="{FF2B5EF4-FFF2-40B4-BE49-F238E27FC236}">
                <a16:creationId xmlns:a16="http://schemas.microsoft.com/office/drawing/2014/main" id="{A4A4D1A7-4197-4177-8A7C-D6AAE203F863}"/>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0036E76B-B72E-4EDC-93D4-FB79072D1C8A}"/>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762836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88903-9076-4873-91D4-9F4E4CF47EA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0FF3BE50-257A-41F2-AC63-14A0CB9B93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66AC9C46-8CAF-49C1-BB56-6397BB302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6445D0A8-AEEE-4DC3-A809-FE63E035B70B}"/>
              </a:ext>
            </a:extLst>
          </p:cNvPr>
          <p:cNvSpPr>
            <a:spLocks noGrp="1"/>
          </p:cNvSpPr>
          <p:nvPr>
            <p:ph type="dt" sz="half" idx="10"/>
          </p:nvPr>
        </p:nvSpPr>
        <p:spPr/>
        <p:txBody>
          <a:bodyPr/>
          <a:lstStyle/>
          <a:p>
            <a:fld id="{5C74F517-68AC-4D7D-8397-34F5A8DBF646}" type="datetime1">
              <a:rPr lang="es-CL" smtClean="0"/>
              <a:t>03-06-2019</a:t>
            </a:fld>
            <a:endParaRPr lang="es-CL"/>
          </a:p>
        </p:txBody>
      </p:sp>
      <p:sp>
        <p:nvSpPr>
          <p:cNvPr id="6" name="Marcador de pie de página 5">
            <a:extLst>
              <a:ext uri="{FF2B5EF4-FFF2-40B4-BE49-F238E27FC236}">
                <a16:creationId xmlns:a16="http://schemas.microsoft.com/office/drawing/2014/main" id="{69F8D781-8902-4E87-933F-6657466001C2}"/>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C49BA971-9B9A-477B-AE17-89ABA73D393D}"/>
              </a:ext>
            </a:extLst>
          </p:cNvPr>
          <p:cNvSpPr>
            <a:spLocks noGrp="1"/>
          </p:cNvSpPr>
          <p:nvPr>
            <p:ph type="sldNum" sz="quarter" idx="12"/>
          </p:nvPr>
        </p:nvSpPr>
        <p:spPr/>
        <p:txBody>
          <a:bodyPr/>
          <a:lstStyle/>
          <a:p>
            <a:fld id="{853A4FE2-0C8C-4D74-B055-454A2ECCCCE6}" type="slidenum">
              <a:rPr lang="es-CL" smtClean="0"/>
              <a:t>‹Nº›</a:t>
            </a:fld>
            <a:endParaRPr lang="es-CL"/>
          </a:p>
        </p:txBody>
      </p:sp>
    </p:spTree>
    <p:extLst>
      <p:ext uri="{BB962C8B-B14F-4D97-AF65-F5344CB8AC3E}">
        <p14:creationId xmlns:p14="http://schemas.microsoft.com/office/powerpoint/2010/main" val="2882268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2921089-E4AC-45D8-99D8-0BF356576B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5116AA13-649F-46B7-BE62-30A0DC969F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7327540A-4780-4497-8042-7373A13178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9F355-9EE7-4A44-8F59-7EBFC42FE197}" type="datetime1">
              <a:rPr lang="es-CL" smtClean="0"/>
              <a:t>03-06-2019</a:t>
            </a:fld>
            <a:endParaRPr lang="es-CL"/>
          </a:p>
        </p:txBody>
      </p:sp>
      <p:sp>
        <p:nvSpPr>
          <p:cNvPr id="5" name="Marcador de pie de página 4">
            <a:extLst>
              <a:ext uri="{FF2B5EF4-FFF2-40B4-BE49-F238E27FC236}">
                <a16:creationId xmlns:a16="http://schemas.microsoft.com/office/drawing/2014/main" id="{8B5F2D86-0F9A-4884-BE2A-89389C7D1B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40D6BEF3-0E36-44B4-8006-CE85C86318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A4FE2-0C8C-4D74-B055-454A2ECCCCE6}" type="slidenum">
              <a:rPr lang="es-CL" smtClean="0"/>
              <a:t>‹Nº›</a:t>
            </a:fld>
            <a:endParaRPr lang="es-CL"/>
          </a:p>
        </p:txBody>
      </p:sp>
    </p:spTree>
    <p:extLst>
      <p:ext uri="{BB962C8B-B14F-4D97-AF65-F5344CB8AC3E}">
        <p14:creationId xmlns:p14="http://schemas.microsoft.com/office/powerpoint/2010/main" val="3813289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ociedadcivil.ministeriodesarrollosocial.gob.cl/" TargetMode="External"/><Relationship Id="rId5" Type="http://schemas.openxmlformats.org/officeDocument/2006/relationships/image" Target="../media/image4.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C809213-4764-4A03-A992-5E28C7BCBD53}"/>
              </a:ext>
            </a:extLst>
          </p:cNvPr>
          <p:cNvSpPr>
            <a:spLocks noGrp="1"/>
          </p:cNvSpPr>
          <p:nvPr>
            <p:ph type="sldNum" sz="quarter" idx="12"/>
          </p:nvPr>
        </p:nvSpPr>
        <p:spPr/>
        <p:txBody>
          <a:bodyPr/>
          <a:lstStyle/>
          <a:p>
            <a:fld id="{853A4FE2-0C8C-4D74-B055-454A2ECCCCE6}" type="slidenum">
              <a:rPr lang="es-CL" smtClean="0"/>
              <a:t>1</a:t>
            </a:fld>
            <a:endParaRPr lang="es-CL"/>
          </a:p>
        </p:txBody>
      </p:sp>
      <p:pic>
        <p:nvPicPr>
          <p:cNvPr id="5" name="Imagen 4">
            <a:extLst>
              <a:ext uri="{FF2B5EF4-FFF2-40B4-BE49-F238E27FC236}">
                <a16:creationId xmlns:a16="http://schemas.microsoft.com/office/drawing/2014/main" id="{FEC14AD2-2D82-4AFD-81C5-0FF5EF97F61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125160" y="2461512"/>
            <a:ext cx="3941679" cy="1934976"/>
          </a:xfrm>
          <a:prstGeom prst="rect">
            <a:avLst/>
          </a:prstGeom>
        </p:spPr>
      </p:pic>
    </p:spTree>
    <p:extLst>
      <p:ext uri="{BB962C8B-B14F-4D97-AF65-F5344CB8AC3E}">
        <p14:creationId xmlns:p14="http://schemas.microsoft.com/office/powerpoint/2010/main" val="304497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72193"/>
            <a:ext cx="12192000" cy="1603039"/>
          </a:xfrm>
          <a:prstGeom prst="rect">
            <a:avLst/>
          </a:prstGeom>
        </p:spPr>
      </p:pic>
      <p:pic>
        <p:nvPicPr>
          <p:cNvPr id="26" name="Imagen 25"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7" name="Rectángulo 6">
            <a:extLst>
              <a:ext uri="{FF2B5EF4-FFF2-40B4-BE49-F238E27FC236}">
                <a16:creationId xmlns:a16="http://schemas.microsoft.com/office/drawing/2014/main" id="{B3CB616B-3566-49F3-A16B-C3E294448641}"/>
              </a:ext>
            </a:extLst>
          </p:cNvPr>
          <p:cNvSpPr/>
          <p:nvPr/>
        </p:nvSpPr>
        <p:spPr>
          <a:xfrm>
            <a:off x="2132882" y="1880532"/>
            <a:ext cx="9220918"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3500" b="1" dirty="0">
                <a:solidFill>
                  <a:schemeClr val="bg1"/>
                </a:solidFill>
                <a:highlight>
                  <a:srgbClr val="D92D89"/>
                </a:highlight>
                <a:latin typeface="gobCL" pitchFamily="50" charset="0"/>
                <a:cs typeface="Calibri"/>
              </a:rPr>
              <a:t> </a:t>
            </a:r>
            <a:r>
              <a:rPr lang="es-CL" sz="3500" b="1" dirty="0">
                <a:solidFill>
                  <a:schemeClr val="bg1"/>
                </a:solidFill>
                <a:highlight>
                  <a:srgbClr val="F9188B"/>
                </a:highlight>
                <a:latin typeface="gobCL" pitchFamily="50" charset="0"/>
                <a:cs typeface="Calibri"/>
              </a:rPr>
              <a:t>¿QUIÉNES PUEDEN POSTULAR EN ESTA LÍNEA?</a:t>
            </a:r>
          </a:p>
        </p:txBody>
      </p:sp>
      <p:sp>
        <p:nvSpPr>
          <p:cNvPr id="8" name="CuadroTexto 7">
            <a:extLst>
              <a:ext uri="{FF2B5EF4-FFF2-40B4-BE49-F238E27FC236}">
                <a16:creationId xmlns:a16="http://schemas.microsoft.com/office/drawing/2014/main" id="{F44BB99A-0169-4AB8-9860-BD66C6911C7A}"/>
              </a:ext>
            </a:extLst>
          </p:cNvPr>
          <p:cNvSpPr txBox="1"/>
          <p:nvPr/>
        </p:nvSpPr>
        <p:spPr>
          <a:xfrm>
            <a:off x="3042530" y="2912461"/>
            <a:ext cx="8065738" cy="2369880"/>
          </a:xfrm>
          <a:prstGeom prst="rect">
            <a:avLst/>
          </a:prstGeom>
          <a:noFill/>
        </p:spPr>
        <p:txBody>
          <a:bodyPr wrap="square" rtlCol="0">
            <a:spAutoFit/>
          </a:bodyPr>
          <a:lstStyle/>
          <a:p>
            <a:pPr lvl="0"/>
            <a:r>
              <a:rPr lang="es-CL" sz="2000" b="1" dirty="0">
                <a:latin typeface="gobCL" pitchFamily="50" charset="0"/>
              </a:rPr>
              <a:t>Universidades </a:t>
            </a:r>
            <a:r>
              <a:rPr lang="es-CL" sz="2000" dirty="0">
                <a:latin typeface="gobCL" pitchFamily="50" charset="0"/>
              </a:rPr>
              <a:t>reconocidas por el Estado (públicas o privadas)</a:t>
            </a:r>
          </a:p>
          <a:p>
            <a:r>
              <a:rPr lang="es-CL" sz="2000" dirty="0">
                <a:latin typeface="gobCL" pitchFamily="50" charset="0"/>
              </a:rPr>
              <a:t>Monto máximo de financiamiento: </a:t>
            </a:r>
            <a:r>
              <a:rPr lang="es-CL" sz="2000" dirty="0">
                <a:highlight>
                  <a:srgbClr val="F9188B"/>
                </a:highlight>
                <a:latin typeface="gobCL" pitchFamily="50" charset="0"/>
              </a:rPr>
              <a:t>  </a:t>
            </a:r>
            <a:r>
              <a:rPr lang="es-CL" sz="2400" b="1" dirty="0">
                <a:solidFill>
                  <a:schemeClr val="bg1"/>
                </a:solidFill>
                <a:highlight>
                  <a:srgbClr val="F9188B"/>
                </a:highlight>
                <a:latin typeface="gobCL" pitchFamily="50" charset="0"/>
              </a:rPr>
              <a:t>hasta $20.000.000</a:t>
            </a:r>
            <a:endParaRPr lang="es-ES" sz="2400" b="1" dirty="0">
              <a:solidFill>
                <a:schemeClr val="bg1"/>
              </a:solidFill>
              <a:highlight>
                <a:srgbClr val="F9188B"/>
              </a:highlight>
              <a:latin typeface="gobCL" pitchFamily="50" charset="0"/>
            </a:endParaRPr>
          </a:p>
          <a:p>
            <a:pPr lvl="0"/>
            <a:r>
              <a:rPr lang="es-CL" sz="2000" b="1" dirty="0">
                <a:latin typeface="gobCL" pitchFamily="50" charset="0"/>
              </a:rPr>
              <a:t>     </a:t>
            </a:r>
          </a:p>
          <a:p>
            <a:pPr lvl="0"/>
            <a:r>
              <a:rPr lang="es-CL" sz="2000" b="1" dirty="0">
                <a:latin typeface="gobCL" pitchFamily="50" charset="0"/>
              </a:rPr>
              <a:t>Fundaciones, corporaciones, Organizaciones No Gubernamentales de Desarrollo y Asociaciones</a:t>
            </a:r>
            <a:r>
              <a:rPr lang="es-CL" sz="2000" dirty="0">
                <a:latin typeface="gobCL" pitchFamily="50" charset="0"/>
              </a:rPr>
              <a:t>, que no persigan fines de lucro.</a:t>
            </a:r>
            <a:endParaRPr lang="es-ES" sz="2000" dirty="0">
              <a:latin typeface="gobCL" pitchFamily="50" charset="0"/>
            </a:endParaRPr>
          </a:p>
          <a:p>
            <a:r>
              <a:rPr lang="es-CL" sz="2000" dirty="0">
                <a:latin typeface="gobCL" pitchFamily="50" charset="0"/>
              </a:rPr>
              <a:t>Monto máximo de financiamiento:  </a:t>
            </a:r>
            <a:r>
              <a:rPr lang="es-CL" sz="2000" dirty="0">
                <a:solidFill>
                  <a:schemeClr val="bg1"/>
                </a:solidFill>
                <a:highlight>
                  <a:srgbClr val="F9188B"/>
                </a:highlight>
                <a:latin typeface="gobCL" pitchFamily="50" charset="0"/>
              </a:rPr>
              <a:t> </a:t>
            </a:r>
            <a:r>
              <a:rPr lang="es-CL" sz="2400" b="1" dirty="0">
                <a:solidFill>
                  <a:schemeClr val="bg1"/>
                </a:solidFill>
                <a:highlight>
                  <a:srgbClr val="F9188B"/>
                </a:highlight>
                <a:latin typeface="gobCL" pitchFamily="50" charset="0"/>
              </a:rPr>
              <a:t>hasta $20.000.000</a:t>
            </a:r>
            <a:endParaRPr lang="es-ES" sz="2400" b="1" dirty="0">
              <a:solidFill>
                <a:schemeClr val="bg1"/>
              </a:solidFill>
              <a:highlight>
                <a:srgbClr val="F9188B"/>
              </a:highlight>
              <a:latin typeface="gobCL" pitchFamily="50" charset="0"/>
            </a:endParaRPr>
          </a:p>
          <a:p>
            <a:pPr marL="285750" lvl="0" indent="-285750">
              <a:buFont typeface="Wingdings" pitchFamily="2" charset="2"/>
              <a:buChar char="§"/>
            </a:pPr>
            <a:endParaRPr lang="es-CL" sz="2000" dirty="0">
              <a:latin typeface="gobCL" pitchFamily="50" charset="0"/>
            </a:endParaRPr>
          </a:p>
        </p:txBody>
      </p:sp>
      <p:pic>
        <p:nvPicPr>
          <p:cNvPr id="11" name="Imagen 10">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4467" y="247175"/>
            <a:ext cx="2421751" cy="1188841"/>
          </a:xfrm>
          <a:prstGeom prst="rect">
            <a:avLst/>
          </a:prstGeom>
        </p:spPr>
      </p:pic>
      <p:sp>
        <p:nvSpPr>
          <p:cNvPr id="3" name="Marcador de número de diapositiva 2"/>
          <p:cNvSpPr>
            <a:spLocks noGrp="1"/>
          </p:cNvSpPr>
          <p:nvPr>
            <p:ph type="sldNum" sz="quarter" idx="12"/>
          </p:nvPr>
        </p:nvSpPr>
        <p:spPr/>
        <p:txBody>
          <a:bodyPr/>
          <a:lstStyle/>
          <a:p>
            <a:fld id="{853A4FE2-0C8C-4D74-B055-454A2ECCCCE6}" type="slidenum">
              <a:rPr lang="es-CL" smtClean="0"/>
              <a:t>10</a:t>
            </a:fld>
            <a:endParaRPr lang="es-CL"/>
          </a:p>
        </p:txBody>
      </p:sp>
      <p:pic>
        <p:nvPicPr>
          <p:cNvPr id="9" name="Imagen 8">
            <a:extLst>
              <a:ext uri="{FF2B5EF4-FFF2-40B4-BE49-F238E27FC236}">
                <a16:creationId xmlns:a16="http://schemas.microsoft.com/office/drawing/2014/main" id="{26F5ECF3-9F67-4F65-994F-BEF01F6133D6}"/>
              </a:ext>
            </a:extLst>
          </p:cNvPr>
          <p:cNvPicPr>
            <a:picLocks noChangeAspect="1"/>
          </p:cNvPicPr>
          <p:nvPr/>
        </p:nvPicPr>
        <p:blipFill rotWithShape="1">
          <a:blip r:embed="rId6">
            <a:extLst>
              <a:ext uri="{28A0092B-C50C-407E-A947-70E740481C1C}">
                <a14:useLocalDpi xmlns:a14="http://schemas.microsoft.com/office/drawing/2010/main" val="0"/>
              </a:ext>
            </a:extLst>
          </a:blip>
          <a:srcRect l="23333" t="10535" r="20371" b="7315"/>
          <a:stretch/>
        </p:blipFill>
        <p:spPr>
          <a:xfrm>
            <a:off x="2506135" y="2876189"/>
            <a:ext cx="536396" cy="440288"/>
          </a:xfrm>
          <a:prstGeom prst="rect">
            <a:avLst/>
          </a:prstGeom>
        </p:spPr>
      </p:pic>
      <p:pic>
        <p:nvPicPr>
          <p:cNvPr id="10" name="Imagen 9">
            <a:extLst>
              <a:ext uri="{FF2B5EF4-FFF2-40B4-BE49-F238E27FC236}">
                <a16:creationId xmlns:a16="http://schemas.microsoft.com/office/drawing/2014/main" id="{7DCC42EC-6569-4472-A495-A5C4A596E8F7}"/>
              </a:ext>
            </a:extLst>
          </p:cNvPr>
          <p:cNvPicPr>
            <a:picLocks noChangeAspect="1"/>
          </p:cNvPicPr>
          <p:nvPr/>
        </p:nvPicPr>
        <p:blipFill rotWithShape="1">
          <a:blip r:embed="rId6">
            <a:extLst>
              <a:ext uri="{28A0092B-C50C-407E-A947-70E740481C1C}">
                <a14:useLocalDpi xmlns:a14="http://schemas.microsoft.com/office/drawing/2010/main" val="0"/>
              </a:ext>
            </a:extLst>
          </a:blip>
          <a:srcRect l="23333" t="10535" r="20371" b="7315"/>
          <a:stretch/>
        </p:blipFill>
        <p:spPr>
          <a:xfrm>
            <a:off x="2506134" y="3860535"/>
            <a:ext cx="536396" cy="440288"/>
          </a:xfrm>
          <a:prstGeom prst="rect">
            <a:avLst/>
          </a:prstGeom>
        </p:spPr>
      </p:pic>
    </p:spTree>
    <p:extLst>
      <p:ext uri="{BB962C8B-B14F-4D97-AF65-F5344CB8AC3E}">
        <p14:creationId xmlns:p14="http://schemas.microsoft.com/office/powerpoint/2010/main" val="3947509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3CB616B-3566-49F3-A16B-C3E294448641}"/>
              </a:ext>
            </a:extLst>
          </p:cNvPr>
          <p:cNvSpPr/>
          <p:nvPr/>
        </p:nvSpPr>
        <p:spPr>
          <a:xfrm>
            <a:off x="301753" y="2933256"/>
            <a:ext cx="11676218"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5000" b="1" dirty="0">
                <a:solidFill>
                  <a:schemeClr val="bg1"/>
                </a:solidFill>
                <a:highlight>
                  <a:srgbClr val="7DD956"/>
                </a:highlight>
                <a:latin typeface="gobCL" pitchFamily="50" charset="0"/>
                <a:cs typeface="Calibri"/>
              </a:rPr>
              <a:t> ¿CÓMO POSTULAR?</a:t>
            </a:r>
            <a:endParaRPr lang="es-CL" sz="5000" b="1" dirty="0">
              <a:solidFill>
                <a:schemeClr val="bg1"/>
              </a:solidFill>
              <a:latin typeface="gobCL" pitchFamily="50" charset="0"/>
              <a:cs typeface="Calibri"/>
            </a:endParaRPr>
          </a:p>
        </p:txBody>
      </p:sp>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pic>
        <p:nvPicPr>
          <p:cNvPr id="7" name="Imagen 6">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1753" y="247175"/>
            <a:ext cx="2421751" cy="1188841"/>
          </a:xfrm>
          <a:prstGeom prst="rect">
            <a:avLst/>
          </a:prstGeom>
        </p:spPr>
      </p:pic>
      <p:sp>
        <p:nvSpPr>
          <p:cNvPr id="5" name="Marcador de número de diapositiva 4"/>
          <p:cNvSpPr>
            <a:spLocks noGrp="1"/>
          </p:cNvSpPr>
          <p:nvPr>
            <p:ph type="sldNum" sz="quarter" idx="12"/>
          </p:nvPr>
        </p:nvSpPr>
        <p:spPr/>
        <p:txBody>
          <a:bodyPr/>
          <a:lstStyle/>
          <a:p>
            <a:fld id="{853A4FE2-0C8C-4D74-B055-454A2ECCCCE6}" type="slidenum">
              <a:rPr lang="es-CL" smtClean="0"/>
              <a:t>11</a:t>
            </a:fld>
            <a:endParaRPr lang="es-CL"/>
          </a:p>
        </p:txBody>
      </p:sp>
    </p:spTree>
    <p:extLst>
      <p:ext uri="{BB962C8B-B14F-4D97-AF65-F5344CB8AC3E}">
        <p14:creationId xmlns:p14="http://schemas.microsoft.com/office/powerpoint/2010/main" val="834376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3CB616B-3566-49F3-A16B-C3E294448641}"/>
              </a:ext>
            </a:extLst>
          </p:cNvPr>
          <p:cNvSpPr/>
          <p:nvPr/>
        </p:nvSpPr>
        <p:spPr>
          <a:xfrm>
            <a:off x="301753" y="2933256"/>
            <a:ext cx="11676218"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5000" b="1" dirty="0">
                <a:solidFill>
                  <a:schemeClr val="bg1"/>
                </a:solidFill>
                <a:highlight>
                  <a:srgbClr val="7DD956"/>
                </a:highlight>
                <a:latin typeface="gobCL" pitchFamily="50" charset="0"/>
                <a:cs typeface="Calibri"/>
              </a:rPr>
              <a:t> POSTULACIÓN: </a:t>
            </a:r>
          </a:p>
          <a:p>
            <a:pPr algn="ctr"/>
            <a:r>
              <a:rPr lang="es-CL" sz="5000" b="1" dirty="0">
                <a:solidFill>
                  <a:schemeClr val="tx1"/>
                </a:solidFill>
                <a:latin typeface="gobCL" pitchFamily="50" charset="0"/>
                <a:cs typeface="Calibri"/>
              </a:rPr>
              <a:t>entre el 4 de junio y el 4 de julio</a:t>
            </a:r>
          </a:p>
        </p:txBody>
      </p:sp>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pic>
        <p:nvPicPr>
          <p:cNvPr id="7" name="Imagen 6">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1753" y="247175"/>
            <a:ext cx="2421751" cy="1188841"/>
          </a:xfrm>
          <a:prstGeom prst="rect">
            <a:avLst/>
          </a:prstGeom>
        </p:spPr>
      </p:pic>
      <p:sp>
        <p:nvSpPr>
          <p:cNvPr id="5" name="Marcador de número de diapositiva 4"/>
          <p:cNvSpPr>
            <a:spLocks noGrp="1"/>
          </p:cNvSpPr>
          <p:nvPr>
            <p:ph type="sldNum" sz="quarter" idx="12"/>
          </p:nvPr>
        </p:nvSpPr>
        <p:spPr/>
        <p:txBody>
          <a:bodyPr/>
          <a:lstStyle/>
          <a:p>
            <a:fld id="{853A4FE2-0C8C-4D74-B055-454A2ECCCCE6}" type="slidenum">
              <a:rPr lang="es-CL" smtClean="0"/>
              <a:t>12</a:t>
            </a:fld>
            <a:endParaRPr lang="es-CL"/>
          </a:p>
        </p:txBody>
      </p:sp>
    </p:spTree>
    <p:extLst>
      <p:ext uri="{BB962C8B-B14F-4D97-AF65-F5344CB8AC3E}">
        <p14:creationId xmlns:p14="http://schemas.microsoft.com/office/powerpoint/2010/main" val="3857163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2708"/>
            <a:ext cx="12192000" cy="1311104"/>
          </a:xfrm>
          <a:prstGeom prst="rect">
            <a:avLst/>
          </a:prstGeom>
        </p:spPr>
      </p:pic>
      <p:pic>
        <p:nvPicPr>
          <p:cNvPr id="15" name="Imagen 14">
            <a:extLst>
              <a:ext uri="{FF2B5EF4-FFF2-40B4-BE49-F238E27FC236}">
                <a16:creationId xmlns:a16="http://schemas.microsoft.com/office/drawing/2014/main" id="{3DBC5EE3-E7A3-4B86-97FE-329BF5EEB6E7}"/>
              </a:ext>
            </a:extLst>
          </p:cNvPr>
          <p:cNvPicPr>
            <a:picLocks noChangeAspect="1"/>
          </p:cNvPicPr>
          <p:nvPr/>
        </p:nvPicPr>
        <p:blipFill rotWithShape="1">
          <a:blip r:embed="rId4">
            <a:extLst>
              <a:ext uri="{28A0092B-C50C-407E-A947-70E740481C1C}">
                <a14:useLocalDpi xmlns:a14="http://schemas.microsoft.com/office/drawing/2010/main" val="0"/>
              </a:ext>
            </a:extLst>
          </a:blip>
          <a:srcRect r="48477"/>
          <a:stretch/>
        </p:blipFill>
        <p:spPr>
          <a:xfrm>
            <a:off x="6335162" y="835269"/>
            <a:ext cx="4785853" cy="5224912"/>
          </a:xfrm>
          <a:prstGeom prst="rect">
            <a:avLst/>
          </a:prstGeom>
        </p:spPr>
      </p:pic>
      <p:pic>
        <p:nvPicPr>
          <p:cNvPr id="14" name="Imagen 13">
            <a:extLst>
              <a:ext uri="{FF2B5EF4-FFF2-40B4-BE49-F238E27FC236}">
                <a16:creationId xmlns:a16="http://schemas.microsoft.com/office/drawing/2014/main" id="{B82187BB-529E-48FD-8D9F-29D2E67A0DD0}"/>
              </a:ext>
            </a:extLst>
          </p:cNvPr>
          <p:cNvPicPr>
            <a:picLocks noChangeAspect="1"/>
          </p:cNvPicPr>
          <p:nvPr/>
        </p:nvPicPr>
        <p:blipFill rotWithShape="1">
          <a:blip r:embed="rId4">
            <a:extLst>
              <a:ext uri="{28A0092B-C50C-407E-A947-70E740481C1C}">
                <a14:useLocalDpi xmlns:a14="http://schemas.microsoft.com/office/drawing/2010/main" val="0"/>
              </a:ext>
            </a:extLst>
          </a:blip>
          <a:srcRect r="48477"/>
          <a:stretch/>
        </p:blipFill>
        <p:spPr>
          <a:xfrm>
            <a:off x="1070985" y="885107"/>
            <a:ext cx="4703858" cy="5135396"/>
          </a:xfrm>
          <a:prstGeom prst="rect">
            <a:avLst/>
          </a:prstGeom>
        </p:spPr>
      </p:pic>
      <p:sp>
        <p:nvSpPr>
          <p:cNvPr id="3" name="Rectángulo 2">
            <a:extLst>
              <a:ext uri="{FF2B5EF4-FFF2-40B4-BE49-F238E27FC236}">
                <a16:creationId xmlns:a16="http://schemas.microsoft.com/office/drawing/2014/main" id="{B3CB616B-3566-49F3-A16B-C3E294448641}"/>
              </a:ext>
            </a:extLst>
          </p:cNvPr>
          <p:cNvSpPr/>
          <p:nvPr/>
        </p:nvSpPr>
        <p:spPr>
          <a:xfrm>
            <a:off x="1458763" y="2472788"/>
            <a:ext cx="4316080" cy="535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500" b="1" dirty="0">
                <a:solidFill>
                  <a:srgbClr val="7DD956"/>
                </a:solidFill>
                <a:latin typeface="gobCL" pitchFamily="50" charset="0"/>
                <a:cs typeface="Calibri"/>
              </a:rPr>
              <a:t>De manera presencial</a:t>
            </a:r>
          </a:p>
        </p:txBody>
      </p:sp>
      <p:pic>
        <p:nvPicPr>
          <p:cNvPr id="21" name="Imagen 20" descr="img-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6" name="Rectángulo 5">
            <a:extLst>
              <a:ext uri="{FF2B5EF4-FFF2-40B4-BE49-F238E27FC236}">
                <a16:creationId xmlns:a16="http://schemas.microsoft.com/office/drawing/2014/main" id="{D6098B96-26C3-4F40-91DF-CF147F3EEA54}"/>
              </a:ext>
            </a:extLst>
          </p:cNvPr>
          <p:cNvSpPr/>
          <p:nvPr/>
        </p:nvSpPr>
        <p:spPr>
          <a:xfrm>
            <a:off x="6832480" y="2364052"/>
            <a:ext cx="4288535"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500" b="1" dirty="0">
                <a:solidFill>
                  <a:srgbClr val="7DD956"/>
                </a:solidFill>
                <a:latin typeface="gobCL" pitchFamily="50" charset="0"/>
                <a:cs typeface="Calibri"/>
              </a:rPr>
              <a:t>Vía </a:t>
            </a:r>
            <a:r>
              <a:rPr lang="es-CL" sz="3500" b="1" i="1" dirty="0">
                <a:solidFill>
                  <a:srgbClr val="7DD956"/>
                </a:solidFill>
                <a:latin typeface="gobCL" pitchFamily="50" charset="0"/>
                <a:cs typeface="Calibri"/>
              </a:rPr>
              <a:t>online</a:t>
            </a:r>
          </a:p>
        </p:txBody>
      </p:sp>
      <p:sp>
        <p:nvSpPr>
          <p:cNvPr id="2" name="Rectángulo 1">
            <a:extLst>
              <a:ext uri="{FF2B5EF4-FFF2-40B4-BE49-F238E27FC236}">
                <a16:creationId xmlns:a16="http://schemas.microsoft.com/office/drawing/2014/main" id="{424970E3-7ECF-422B-835D-AD449BD9B239}"/>
              </a:ext>
            </a:extLst>
          </p:cNvPr>
          <p:cNvSpPr/>
          <p:nvPr/>
        </p:nvSpPr>
        <p:spPr>
          <a:xfrm>
            <a:off x="2175568" y="3270188"/>
            <a:ext cx="2990992" cy="1846659"/>
          </a:xfrm>
          <a:prstGeom prst="rect">
            <a:avLst/>
          </a:prstGeom>
        </p:spPr>
        <p:txBody>
          <a:bodyPr wrap="square">
            <a:spAutoFit/>
          </a:bodyPr>
          <a:lstStyle/>
          <a:p>
            <a:pPr lvl="0" algn="ctr"/>
            <a:r>
              <a:rPr lang="es-CL" sz="1900" dirty="0">
                <a:latin typeface="gobCL" pitchFamily="50" charset="0"/>
                <a:cs typeface="Tahoma" pitchFamily="34" charset="0"/>
              </a:rPr>
              <a:t>Entregando la información en la Oficina de Partes del Ministerio, o en cualquiera de sus Secretarías Regionales Ministeriales, en un sobre cerrado.</a:t>
            </a:r>
          </a:p>
        </p:txBody>
      </p:sp>
      <p:sp>
        <p:nvSpPr>
          <p:cNvPr id="8" name="Rectángulo 7">
            <a:extLst>
              <a:ext uri="{FF2B5EF4-FFF2-40B4-BE49-F238E27FC236}">
                <a16:creationId xmlns:a16="http://schemas.microsoft.com/office/drawing/2014/main" id="{3382FBDD-F8D4-465D-8F9A-6E737259F5F1}"/>
              </a:ext>
            </a:extLst>
          </p:cNvPr>
          <p:cNvSpPr/>
          <p:nvPr/>
        </p:nvSpPr>
        <p:spPr>
          <a:xfrm>
            <a:off x="7394399" y="3152772"/>
            <a:ext cx="3164695" cy="1554272"/>
          </a:xfrm>
          <a:prstGeom prst="rect">
            <a:avLst/>
          </a:prstGeom>
        </p:spPr>
        <p:txBody>
          <a:bodyPr wrap="square">
            <a:spAutoFit/>
          </a:bodyPr>
          <a:lstStyle/>
          <a:p>
            <a:pPr lvl="0" algn="ctr"/>
            <a:r>
              <a:rPr lang="es-CL" sz="1900" dirty="0">
                <a:latin typeface="gobCL" pitchFamily="50" charset="0"/>
                <a:cs typeface="Tahoma" pitchFamily="34" charset="0"/>
              </a:rPr>
              <a:t>Enviándola a través de la página web </a:t>
            </a:r>
            <a:r>
              <a:rPr lang="es-CL" sz="1900" b="1" dirty="0">
                <a:latin typeface="gobCL" pitchFamily="50" charset="0"/>
                <a:cs typeface="Tahoma" pitchFamily="34" charset="0"/>
                <a:hlinkClick r:id="rId6">
                  <a:extLst>
                    <a:ext uri="{A12FA001-AC4F-418D-AE19-62706E023703}">
                      <ahyp:hlinkClr xmlns:ahyp="http://schemas.microsoft.com/office/drawing/2018/hyperlinkcolor" val="tx"/>
                    </a:ext>
                  </a:extLst>
                </a:hlinkClick>
              </a:rPr>
              <a:t>http://sociedadcivilmds.cl</a:t>
            </a:r>
            <a:r>
              <a:rPr lang="es-CL" sz="1900" dirty="0">
                <a:latin typeface="gobCL" pitchFamily="50" charset="0"/>
                <a:cs typeface="Tahoma" pitchFamily="34" charset="0"/>
              </a:rPr>
              <a:t>, en la sección habilitada para el proceso. </a:t>
            </a:r>
          </a:p>
        </p:txBody>
      </p:sp>
      <p:sp>
        <p:nvSpPr>
          <p:cNvPr id="9" name="Rectángulo 8">
            <a:extLst>
              <a:ext uri="{FF2B5EF4-FFF2-40B4-BE49-F238E27FC236}">
                <a16:creationId xmlns:a16="http://schemas.microsoft.com/office/drawing/2014/main" id="{2AFDA4F6-A6D1-4884-92C2-30D18B28675D}"/>
              </a:ext>
            </a:extLst>
          </p:cNvPr>
          <p:cNvSpPr/>
          <p:nvPr/>
        </p:nvSpPr>
        <p:spPr>
          <a:xfrm>
            <a:off x="600455" y="6162292"/>
            <a:ext cx="10588753" cy="276999"/>
          </a:xfrm>
          <a:prstGeom prst="rect">
            <a:avLst/>
          </a:prstGeom>
        </p:spPr>
        <p:txBody>
          <a:bodyPr wrap="square">
            <a:spAutoFit/>
          </a:bodyPr>
          <a:lstStyle/>
          <a:p>
            <a:pPr lvl="0" algn="just"/>
            <a:r>
              <a:rPr lang="es-CL" sz="1200" dirty="0">
                <a:cs typeface="Tahoma" pitchFamily="34" charset="0"/>
              </a:rPr>
              <a:t>Nota: el horario de atención de las Oficinas de Partes es hasta las 14:00 horas. En tanto, vía electrónica, se puede postular hasta las 23:59 horas del 4 de julio de 2019. </a:t>
            </a:r>
          </a:p>
        </p:txBody>
      </p:sp>
      <p:pic>
        <p:nvPicPr>
          <p:cNvPr id="11" name="Imagen 10">
            <a:extLst>
              <a:ext uri="{FF2B5EF4-FFF2-40B4-BE49-F238E27FC236}">
                <a16:creationId xmlns:a16="http://schemas.microsoft.com/office/drawing/2014/main" id="{DCA878F7-127C-4C2D-9E4D-7F64FDC6D56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43725" y="247175"/>
            <a:ext cx="2421751" cy="1188841"/>
          </a:xfrm>
          <a:prstGeom prst="rect">
            <a:avLst/>
          </a:prstGeom>
        </p:spPr>
      </p:pic>
      <p:sp>
        <p:nvSpPr>
          <p:cNvPr id="12" name="Marcador de número de diapositiva 11"/>
          <p:cNvSpPr>
            <a:spLocks noGrp="1"/>
          </p:cNvSpPr>
          <p:nvPr>
            <p:ph type="sldNum" sz="quarter" idx="12"/>
          </p:nvPr>
        </p:nvSpPr>
        <p:spPr/>
        <p:txBody>
          <a:bodyPr/>
          <a:lstStyle/>
          <a:p>
            <a:fld id="{853A4FE2-0C8C-4D74-B055-454A2ECCCCE6}" type="slidenum">
              <a:rPr lang="es-CL" smtClean="0"/>
              <a:t>13</a:t>
            </a:fld>
            <a:endParaRPr lang="es-CL"/>
          </a:p>
        </p:txBody>
      </p:sp>
    </p:spTree>
    <p:extLst>
      <p:ext uri="{BB962C8B-B14F-4D97-AF65-F5344CB8AC3E}">
        <p14:creationId xmlns:p14="http://schemas.microsoft.com/office/powerpoint/2010/main" val="684519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2708"/>
            <a:ext cx="12192000" cy="1311104"/>
          </a:xfrm>
          <a:prstGeom prst="rect">
            <a:avLst/>
          </a:prstGeom>
        </p:spPr>
      </p:pic>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pic>
        <p:nvPicPr>
          <p:cNvPr id="11" name="Imagen 10">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43725" y="247175"/>
            <a:ext cx="2421751" cy="1188841"/>
          </a:xfrm>
          <a:prstGeom prst="rect">
            <a:avLst/>
          </a:prstGeom>
        </p:spPr>
      </p:pic>
      <p:sp>
        <p:nvSpPr>
          <p:cNvPr id="12" name="Rectángulo 11">
            <a:extLst>
              <a:ext uri="{FF2B5EF4-FFF2-40B4-BE49-F238E27FC236}">
                <a16:creationId xmlns:a16="http://schemas.microsoft.com/office/drawing/2014/main" id="{B3CB616B-3566-49F3-A16B-C3E294448641}"/>
              </a:ext>
            </a:extLst>
          </p:cNvPr>
          <p:cNvSpPr/>
          <p:nvPr/>
        </p:nvSpPr>
        <p:spPr>
          <a:xfrm>
            <a:off x="2992940" y="634763"/>
            <a:ext cx="5937085"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3500" b="1" dirty="0">
                <a:solidFill>
                  <a:schemeClr val="bg1"/>
                </a:solidFill>
                <a:highlight>
                  <a:srgbClr val="7DD956"/>
                </a:highlight>
                <a:latin typeface="gobCL" pitchFamily="50" charset="0"/>
                <a:cs typeface="Calibri"/>
              </a:rPr>
              <a:t>CRONOGRAMA</a:t>
            </a:r>
            <a:r>
              <a:rPr lang="es-CL" sz="2800" b="1" dirty="0">
                <a:solidFill>
                  <a:schemeClr val="bg1"/>
                </a:solidFill>
                <a:latin typeface="Calibri"/>
                <a:cs typeface="Calibri"/>
              </a:rPr>
              <a:t> </a:t>
            </a:r>
          </a:p>
        </p:txBody>
      </p:sp>
      <p:sp>
        <p:nvSpPr>
          <p:cNvPr id="7" name="Marcador de número de diapositiva 6"/>
          <p:cNvSpPr>
            <a:spLocks noGrp="1"/>
          </p:cNvSpPr>
          <p:nvPr>
            <p:ph type="sldNum" sz="quarter" idx="12"/>
          </p:nvPr>
        </p:nvSpPr>
        <p:spPr/>
        <p:txBody>
          <a:bodyPr/>
          <a:lstStyle/>
          <a:p>
            <a:fld id="{853A4FE2-0C8C-4D74-B055-454A2ECCCCE6}" type="slidenum">
              <a:rPr lang="es-CL" smtClean="0"/>
              <a:t>14</a:t>
            </a:fld>
            <a:endParaRPr lang="es-CL"/>
          </a:p>
        </p:txBody>
      </p:sp>
      <p:graphicFrame>
        <p:nvGraphicFramePr>
          <p:cNvPr id="14" name="Tabla 13">
            <a:extLst>
              <a:ext uri="{FF2B5EF4-FFF2-40B4-BE49-F238E27FC236}">
                <a16:creationId xmlns:a16="http://schemas.microsoft.com/office/drawing/2014/main" id="{CDC4F0D9-849F-45F9-BD80-850D5521D307}"/>
              </a:ext>
            </a:extLst>
          </p:cNvPr>
          <p:cNvGraphicFramePr>
            <a:graphicFrameLocks noGrp="1"/>
          </p:cNvGraphicFramePr>
          <p:nvPr>
            <p:extLst>
              <p:ext uri="{D42A27DB-BD31-4B8C-83A1-F6EECF244321}">
                <p14:modId xmlns:p14="http://schemas.microsoft.com/office/powerpoint/2010/main" val="1797659450"/>
              </p:ext>
            </p:extLst>
          </p:nvPr>
        </p:nvGraphicFramePr>
        <p:xfrm>
          <a:off x="3387519" y="1436016"/>
          <a:ext cx="5734069" cy="4629480"/>
        </p:xfrm>
        <a:graphic>
          <a:graphicData uri="http://schemas.openxmlformats.org/drawingml/2006/table">
            <a:tbl>
              <a:tblPr>
                <a:tableStyleId>{D7AC3CCA-C797-4891-BE02-D94E43425B78}</a:tableStyleId>
              </a:tblPr>
              <a:tblGrid>
                <a:gridCol w="2514317">
                  <a:extLst>
                    <a:ext uri="{9D8B030D-6E8A-4147-A177-3AD203B41FA5}">
                      <a16:colId xmlns:a16="http://schemas.microsoft.com/office/drawing/2014/main" val="3013231932"/>
                    </a:ext>
                  </a:extLst>
                </a:gridCol>
                <a:gridCol w="1572820">
                  <a:extLst>
                    <a:ext uri="{9D8B030D-6E8A-4147-A177-3AD203B41FA5}">
                      <a16:colId xmlns:a16="http://schemas.microsoft.com/office/drawing/2014/main" val="1806028152"/>
                    </a:ext>
                  </a:extLst>
                </a:gridCol>
                <a:gridCol w="1646932">
                  <a:extLst>
                    <a:ext uri="{9D8B030D-6E8A-4147-A177-3AD203B41FA5}">
                      <a16:colId xmlns:a16="http://schemas.microsoft.com/office/drawing/2014/main" val="2169704817"/>
                    </a:ext>
                  </a:extLst>
                </a:gridCol>
              </a:tblGrid>
              <a:tr h="238944">
                <a:tc>
                  <a:txBody>
                    <a:bodyPr/>
                    <a:lstStyle/>
                    <a:p>
                      <a:pPr algn="ctr" fontAlgn="ctr"/>
                      <a:r>
                        <a:rPr lang="es-CL" sz="1400" b="1" u="none" strike="noStrike" dirty="0">
                          <a:solidFill>
                            <a:schemeClr val="bg1"/>
                          </a:solidFill>
                          <a:effectLst/>
                        </a:rPr>
                        <a:t>ETAPA</a:t>
                      </a:r>
                      <a:endParaRPr lang="es-CL" sz="14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tc>
                  <a:txBody>
                    <a:bodyPr/>
                    <a:lstStyle/>
                    <a:p>
                      <a:pPr algn="ctr" fontAlgn="ctr"/>
                      <a:r>
                        <a:rPr lang="es-CL" sz="1400" b="1" u="none" strike="noStrike" dirty="0">
                          <a:solidFill>
                            <a:schemeClr val="bg1"/>
                          </a:solidFill>
                          <a:effectLst/>
                        </a:rPr>
                        <a:t>DESDE</a:t>
                      </a:r>
                      <a:endParaRPr lang="es-CL" sz="14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tc>
                  <a:txBody>
                    <a:bodyPr/>
                    <a:lstStyle/>
                    <a:p>
                      <a:pPr algn="ctr" fontAlgn="ctr"/>
                      <a:r>
                        <a:rPr lang="es-CL" sz="1400" b="1" u="none" strike="noStrike" dirty="0">
                          <a:solidFill>
                            <a:schemeClr val="bg1"/>
                          </a:solidFill>
                          <a:effectLst/>
                        </a:rPr>
                        <a:t>HASTA</a:t>
                      </a:r>
                      <a:endParaRPr lang="es-CL" sz="1400" b="1" i="0" u="none" strike="noStrike" dirty="0">
                        <a:solidFill>
                          <a:schemeClr val="bg1"/>
                        </a:solidFill>
                        <a:effectLst/>
                        <a:latin typeface="Arial" panose="020B0604020202020204" pitchFamily="34" charset="0"/>
                      </a:endParaRPr>
                    </a:p>
                  </a:txBody>
                  <a:tcPr marL="9525" marR="9525" marT="9525" marB="0" anchor="ctr">
                    <a:solidFill>
                      <a:schemeClr val="tx1"/>
                    </a:solidFill>
                  </a:tcPr>
                </a:tc>
                <a:extLst>
                  <a:ext uri="{0D108BD9-81ED-4DB2-BD59-A6C34878D82A}">
                    <a16:rowId xmlns:a16="http://schemas.microsoft.com/office/drawing/2014/main" val="2032276252"/>
                  </a:ext>
                </a:extLst>
              </a:tr>
              <a:tr h="238944">
                <a:tc>
                  <a:txBody>
                    <a:bodyPr/>
                    <a:lstStyle/>
                    <a:p>
                      <a:pPr algn="l" fontAlgn="ctr"/>
                      <a:r>
                        <a:rPr lang="es-CL" sz="1400" u="none" strike="noStrike" dirty="0">
                          <a:effectLst/>
                        </a:rPr>
                        <a:t>Postulación de proyectos</a:t>
                      </a:r>
                      <a:endParaRPr lang="es-CL" sz="1400" b="0" i="0" u="none" strike="noStrike" dirty="0">
                        <a:solidFill>
                          <a:srgbClr val="000000"/>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04</a:t>
                      </a:r>
                      <a:r>
                        <a:rPr lang="es-CL" sz="1400" u="none" strike="noStrike" baseline="0" dirty="0">
                          <a:effectLst/>
                        </a:rPr>
                        <a:t> junio </a:t>
                      </a:r>
                      <a:endParaRPr lang="es-CL" sz="14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04</a:t>
                      </a:r>
                      <a:r>
                        <a:rPr lang="es-CL" sz="1400" u="none" strike="noStrike" baseline="0" dirty="0">
                          <a:effectLst/>
                        </a:rPr>
                        <a:t> julio</a:t>
                      </a:r>
                      <a:endParaRPr lang="es-CL" sz="14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3111332985"/>
                  </a:ext>
                </a:extLst>
              </a:tr>
              <a:tr h="238944">
                <a:tc>
                  <a:txBody>
                    <a:bodyPr/>
                    <a:lstStyle/>
                    <a:p>
                      <a:pPr algn="l" fontAlgn="ctr"/>
                      <a:r>
                        <a:rPr lang="es-ES" sz="1400" u="none" strike="noStrike" dirty="0">
                          <a:effectLst/>
                        </a:rPr>
                        <a:t>Proceso de recepción de consultas</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10 junio </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14 junio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1394333780"/>
                  </a:ext>
                </a:extLst>
              </a:tr>
              <a:tr h="443754">
                <a:tc>
                  <a:txBody>
                    <a:bodyPr/>
                    <a:lstStyle/>
                    <a:p>
                      <a:pPr algn="l" fontAlgn="ctr"/>
                      <a:r>
                        <a:rPr lang="es-ES" sz="1400" u="none" strike="noStrike" dirty="0">
                          <a:effectLst/>
                        </a:rPr>
                        <a:t>Proceso de respuesta a las consultas</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17 junio </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19 junio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1298941654"/>
                  </a:ext>
                </a:extLst>
              </a:tr>
              <a:tr h="443754">
                <a:tc>
                  <a:txBody>
                    <a:bodyPr/>
                    <a:lstStyle/>
                    <a:p>
                      <a:pPr algn="l" fontAlgn="ctr"/>
                      <a:r>
                        <a:rPr lang="es-ES" sz="1400" u="none" strike="noStrike" dirty="0">
                          <a:effectLst/>
                        </a:rPr>
                        <a:t>Publicación resultados etapa de admisibilidad</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05</a:t>
                      </a:r>
                      <a:r>
                        <a:rPr lang="es-CL" sz="1400" u="none" strike="noStrike" baseline="0" dirty="0">
                          <a:effectLst/>
                        </a:rPr>
                        <a:t> julio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23</a:t>
                      </a:r>
                      <a:r>
                        <a:rPr lang="es-CL" sz="1400" u="none" strike="noStrike" baseline="0" dirty="0">
                          <a:effectLst/>
                        </a:rPr>
                        <a:t> julio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2474447094"/>
                  </a:ext>
                </a:extLst>
              </a:tr>
              <a:tr h="600626">
                <a:tc>
                  <a:txBody>
                    <a:bodyPr/>
                    <a:lstStyle/>
                    <a:p>
                      <a:pPr algn="l" fontAlgn="ctr"/>
                      <a:r>
                        <a:rPr lang="es-ES" sz="1400" u="none" strike="noStrike" dirty="0">
                          <a:effectLst/>
                        </a:rPr>
                        <a:t>Publicación resultados de adjudicación / Publicación lista de espera</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24</a:t>
                      </a:r>
                      <a:r>
                        <a:rPr lang="es-CL" sz="1400" u="none" strike="noStrike" baseline="0" dirty="0">
                          <a:effectLst/>
                        </a:rPr>
                        <a:t> julio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27</a:t>
                      </a:r>
                      <a:r>
                        <a:rPr lang="es-CL" sz="1400" u="none" strike="noStrike" baseline="0" dirty="0">
                          <a:effectLst/>
                        </a:rPr>
                        <a:t> julio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2728133873"/>
                  </a:ext>
                </a:extLst>
              </a:tr>
              <a:tr h="600626">
                <a:tc>
                  <a:txBody>
                    <a:bodyPr/>
                    <a:lstStyle/>
                    <a:p>
                      <a:pPr algn="l" fontAlgn="ctr"/>
                      <a:r>
                        <a:rPr lang="es-ES" sz="1400" u="none" strike="noStrike" dirty="0">
                          <a:effectLst/>
                        </a:rPr>
                        <a:t>Notificación a los adjudicados vía correo electrónico o telefónicamente</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400" u="none" strike="noStrike" dirty="0">
                          <a:effectLst/>
                        </a:rPr>
                        <a:t>28</a:t>
                      </a:r>
                      <a:r>
                        <a:rPr lang="es-CL" sz="1400" u="none" strike="noStrike" baseline="0" dirty="0">
                          <a:effectLst/>
                        </a:rPr>
                        <a:t> agosto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tc>
                  <a:txBody>
                    <a:bodyPr/>
                    <a:lstStyle/>
                    <a:p>
                      <a:pPr algn="ctr" fontAlgn="ctr"/>
                      <a:r>
                        <a:rPr lang="es-CL" sz="1400" u="none" strike="noStrike" dirty="0">
                          <a:effectLst/>
                        </a:rPr>
                        <a:t>30</a:t>
                      </a:r>
                      <a:r>
                        <a:rPr lang="es-CL" sz="1400" u="none" strike="noStrike" baseline="0" dirty="0">
                          <a:effectLst/>
                        </a:rPr>
                        <a:t> agosto</a:t>
                      </a:r>
                      <a:endParaRPr lang="es-CL" sz="1400" b="0" i="0" u="none" strike="noStrike" dirty="0">
                        <a:solidFill>
                          <a:schemeClr val="tx1"/>
                        </a:solidFill>
                        <a:effectLst/>
                        <a:latin typeface="Calibri" panose="020F0502020204030204" pitchFamily="34" charset="0"/>
                      </a:endParaRPr>
                    </a:p>
                  </a:txBody>
                  <a:tcPr marL="9525" marR="9525" marT="9525" marB="0" anchor="ctr">
                    <a:solidFill>
                      <a:schemeClr val="bg1"/>
                    </a:solidFill>
                  </a:tcPr>
                </a:tc>
                <a:extLst>
                  <a:ext uri="{0D108BD9-81ED-4DB2-BD59-A6C34878D82A}">
                    <a16:rowId xmlns:a16="http://schemas.microsoft.com/office/drawing/2014/main" val="134497277"/>
                  </a:ext>
                </a:extLst>
              </a:tr>
              <a:tr h="797899">
                <a:tc>
                  <a:txBody>
                    <a:bodyPr/>
                    <a:lstStyle/>
                    <a:p>
                      <a:pPr algn="l" fontAlgn="ctr"/>
                      <a:r>
                        <a:rPr lang="es-ES" sz="1400" u="none" strike="noStrike" dirty="0">
                          <a:effectLst/>
                        </a:rPr>
                        <a:t>Firma y envío  del convenio</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gridSpan="2">
                  <a:txBody>
                    <a:bodyPr/>
                    <a:lstStyle/>
                    <a:p>
                      <a:pPr algn="l" fontAlgn="ctr"/>
                      <a:r>
                        <a:rPr lang="es-ES" sz="1400" u="none" strike="noStrike" dirty="0">
                          <a:effectLst/>
                        </a:rPr>
                        <a:t>10 días corridos desde el envío por parte del Ministerio  del convenio respectivo, vía correo electrónico, entrega personal o correo certificado</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hMerge="1">
                  <a:txBody>
                    <a:bodyPr/>
                    <a:lstStyle/>
                    <a:p>
                      <a:endParaRPr lang="es-CL"/>
                    </a:p>
                  </a:txBody>
                  <a:tcPr/>
                </a:tc>
                <a:extLst>
                  <a:ext uri="{0D108BD9-81ED-4DB2-BD59-A6C34878D82A}">
                    <a16:rowId xmlns:a16="http://schemas.microsoft.com/office/drawing/2014/main" val="2840813297"/>
                  </a:ext>
                </a:extLst>
              </a:tr>
              <a:tr h="797899">
                <a:tc>
                  <a:txBody>
                    <a:bodyPr/>
                    <a:lstStyle/>
                    <a:p>
                      <a:pPr algn="l" fontAlgn="ctr"/>
                      <a:r>
                        <a:rPr lang="es-ES" sz="1400" u="none" strike="noStrike" dirty="0">
                          <a:effectLst/>
                        </a:rPr>
                        <a:t>Entrega de garantías de fiel cumplimiento</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gridSpan="2">
                  <a:txBody>
                    <a:bodyPr/>
                    <a:lstStyle/>
                    <a:p>
                      <a:pPr algn="l" fontAlgn="ctr"/>
                      <a:r>
                        <a:rPr lang="es-ES" sz="1400" u="none" strike="noStrike" dirty="0">
                          <a:effectLst/>
                        </a:rPr>
                        <a:t>20 días corridos desde el envío por parte del Ministerio del convenio respectivo, vía correo electrónico, entrega personal o correo certificado</a:t>
                      </a:r>
                      <a:endParaRPr lang="es-ES" sz="1400" b="0" i="0" u="none" strike="noStrike" dirty="0">
                        <a:solidFill>
                          <a:schemeClr val="tx1"/>
                        </a:solidFill>
                        <a:effectLst/>
                        <a:latin typeface="Arial" panose="020B0604020202020204" pitchFamily="34" charset="0"/>
                      </a:endParaRPr>
                    </a:p>
                  </a:txBody>
                  <a:tcPr marL="9525" marR="9525" marT="9525" marB="0" anchor="ctr">
                    <a:solidFill>
                      <a:schemeClr val="bg1"/>
                    </a:solidFill>
                  </a:tcPr>
                </a:tc>
                <a:tc hMerge="1">
                  <a:txBody>
                    <a:bodyPr/>
                    <a:lstStyle/>
                    <a:p>
                      <a:endParaRPr lang="es-CL"/>
                    </a:p>
                  </a:txBody>
                  <a:tcPr/>
                </a:tc>
                <a:extLst>
                  <a:ext uri="{0D108BD9-81ED-4DB2-BD59-A6C34878D82A}">
                    <a16:rowId xmlns:a16="http://schemas.microsoft.com/office/drawing/2014/main" val="1135905622"/>
                  </a:ext>
                </a:extLst>
              </a:tr>
            </a:tbl>
          </a:graphicData>
        </a:graphic>
      </p:graphicFrame>
    </p:spTree>
    <p:extLst>
      <p:ext uri="{BB962C8B-B14F-4D97-AF65-F5344CB8AC3E}">
        <p14:creationId xmlns:p14="http://schemas.microsoft.com/office/powerpoint/2010/main" val="3310771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4393"/>
            <a:ext cx="12192000" cy="1603039"/>
          </a:xfrm>
          <a:prstGeom prst="rect">
            <a:avLst/>
          </a:prstGeom>
        </p:spPr>
      </p:pic>
      <p:pic>
        <p:nvPicPr>
          <p:cNvPr id="28" name="Imagen 27"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7" name="Rectángulo 6">
            <a:extLst>
              <a:ext uri="{FF2B5EF4-FFF2-40B4-BE49-F238E27FC236}">
                <a16:creationId xmlns:a16="http://schemas.microsoft.com/office/drawing/2014/main" id="{B3CB616B-3566-49F3-A16B-C3E294448641}"/>
              </a:ext>
            </a:extLst>
          </p:cNvPr>
          <p:cNvSpPr/>
          <p:nvPr/>
        </p:nvSpPr>
        <p:spPr>
          <a:xfrm>
            <a:off x="3226331" y="1883267"/>
            <a:ext cx="7337342"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2800" b="1" dirty="0">
                <a:solidFill>
                  <a:schemeClr val="tx1"/>
                </a:solidFill>
                <a:latin typeface="Calibri"/>
                <a:cs typeface="Calibri"/>
              </a:rPr>
              <a:t>Infórmate del proceso y postula en: </a:t>
            </a:r>
          </a:p>
        </p:txBody>
      </p:sp>
      <p:sp>
        <p:nvSpPr>
          <p:cNvPr id="8" name="CuadroTexto 7">
            <a:extLst>
              <a:ext uri="{FF2B5EF4-FFF2-40B4-BE49-F238E27FC236}">
                <a16:creationId xmlns:a16="http://schemas.microsoft.com/office/drawing/2014/main" id="{F44BB99A-0169-4AB8-9860-BD66C6911C7A}"/>
              </a:ext>
            </a:extLst>
          </p:cNvPr>
          <p:cNvSpPr txBox="1"/>
          <p:nvPr/>
        </p:nvSpPr>
        <p:spPr>
          <a:xfrm>
            <a:off x="1642802" y="2265843"/>
            <a:ext cx="8920871" cy="1569660"/>
          </a:xfrm>
          <a:prstGeom prst="rect">
            <a:avLst/>
          </a:prstGeom>
          <a:noFill/>
        </p:spPr>
        <p:txBody>
          <a:bodyPr wrap="square" rtlCol="0">
            <a:spAutoFit/>
          </a:bodyPr>
          <a:lstStyle/>
          <a:p>
            <a:pPr algn="just"/>
            <a:endParaRPr lang="es-CL" sz="2400" b="1" dirty="0">
              <a:solidFill>
                <a:srgbClr val="EC656A"/>
              </a:solidFill>
            </a:endParaRPr>
          </a:p>
          <a:p>
            <a:pPr algn="ctr"/>
            <a:r>
              <a:rPr lang="es-CL" sz="4400" b="1" dirty="0">
                <a:solidFill>
                  <a:schemeClr val="bg1"/>
                </a:solidFill>
                <a:highlight>
                  <a:srgbClr val="F9188B"/>
                </a:highlight>
              </a:rPr>
              <a:t>WWW.SOCIEDADCIVILMDS.CL</a:t>
            </a:r>
            <a:endParaRPr lang="es-CL" sz="4000" b="1" dirty="0">
              <a:solidFill>
                <a:schemeClr val="bg1"/>
              </a:solidFill>
              <a:highlight>
                <a:srgbClr val="F9188B"/>
              </a:highlight>
            </a:endParaRPr>
          </a:p>
          <a:p>
            <a:pPr>
              <a:lnSpc>
                <a:spcPct val="140000"/>
              </a:lnSpc>
            </a:pPr>
            <a:endParaRPr lang="es-CL" sz="2000" dirty="0">
              <a:solidFill>
                <a:srgbClr val="EC656A"/>
              </a:solidFill>
              <a:latin typeface="Calibri"/>
              <a:cs typeface="Calibri"/>
            </a:endParaRPr>
          </a:p>
        </p:txBody>
      </p:sp>
      <p:pic>
        <p:nvPicPr>
          <p:cNvPr id="10" name="Imagen 9">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6016" y="247175"/>
            <a:ext cx="2421751" cy="1188841"/>
          </a:xfrm>
          <a:prstGeom prst="rect">
            <a:avLst/>
          </a:prstGeom>
        </p:spPr>
      </p:pic>
      <p:sp>
        <p:nvSpPr>
          <p:cNvPr id="4" name="Marcador de número de diapositiva 3"/>
          <p:cNvSpPr>
            <a:spLocks noGrp="1"/>
          </p:cNvSpPr>
          <p:nvPr>
            <p:ph type="sldNum" sz="quarter" idx="12"/>
          </p:nvPr>
        </p:nvSpPr>
        <p:spPr/>
        <p:txBody>
          <a:bodyPr/>
          <a:lstStyle/>
          <a:p>
            <a:fld id="{853A4FE2-0C8C-4D74-B055-454A2ECCCCE6}" type="slidenum">
              <a:rPr lang="es-CL" smtClean="0"/>
              <a:t>15</a:t>
            </a:fld>
            <a:endParaRPr lang="es-CL"/>
          </a:p>
        </p:txBody>
      </p:sp>
      <p:pic>
        <p:nvPicPr>
          <p:cNvPr id="13" name="Imagen 12" descr="img-gent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0851" y="4218079"/>
            <a:ext cx="4809816" cy="2647527"/>
          </a:xfrm>
          <a:prstGeom prst="rect">
            <a:avLst/>
          </a:prstGeom>
        </p:spPr>
      </p:pic>
    </p:spTree>
    <p:extLst>
      <p:ext uri="{BB962C8B-B14F-4D97-AF65-F5344CB8AC3E}">
        <p14:creationId xmlns:p14="http://schemas.microsoft.com/office/powerpoint/2010/main" val="146706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59663"/>
            <a:ext cx="12274040" cy="698052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4" name="Marcador de número de diapositiva 3"/>
          <p:cNvSpPr>
            <a:spLocks noGrp="1"/>
          </p:cNvSpPr>
          <p:nvPr>
            <p:ph type="sldNum" sz="quarter" idx="12"/>
          </p:nvPr>
        </p:nvSpPr>
        <p:spPr/>
        <p:txBody>
          <a:bodyPr/>
          <a:lstStyle/>
          <a:p>
            <a:fld id="{853A4FE2-0C8C-4D74-B055-454A2ECCCCE6}" type="slidenum">
              <a:rPr lang="es-CL" smtClean="0"/>
              <a:t>16</a:t>
            </a:fld>
            <a:endParaRPr lang="es-CL"/>
          </a:p>
        </p:txBody>
      </p:sp>
      <p:pic>
        <p:nvPicPr>
          <p:cNvPr id="9" name="Imagen 8">
            <a:extLst>
              <a:ext uri="{FF2B5EF4-FFF2-40B4-BE49-F238E27FC236}">
                <a16:creationId xmlns:a16="http://schemas.microsoft.com/office/drawing/2014/main" id="{2BB3BDDD-DDCA-4AA9-82CE-C3A48C2D4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060" y="2455081"/>
            <a:ext cx="3967880" cy="1947837"/>
          </a:xfrm>
          <a:prstGeom prst="rect">
            <a:avLst/>
          </a:prstGeom>
        </p:spPr>
      </p:pic>
    </p:spTree>
    <p:extLst>
      <p:ext uri="{BB962C8B-B14F-4D97-AF65-F5344CB8AC3E}">
        <p14:creationId xmlns:p14="http://schemas.microsoft.com/office/powerpoint/2010/main" val="2550286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B3CB616B-3566-49F3-A16B-C3E294448641}"/>
              </a:ext>
            </a:extLst>
          </p:cNvPr>
          <p:cNvSpPr/>
          <p:nvPr/>
        </p:nvSpPr>
        <p:spPr>
          <a:xfrm>
            <a:off x="1954327" y="2721259"/>
            <a:ext cx="3645703"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L" sz="2800" b="1" dirty="0">
              <a:solidFill>
                <a:srgbClr val="3593D3"/>
              </a:solidFill>
              <a:latin typeface="Calibri"/>
              <a:cs typeface="Calibri"/>
            </a:endParaRPr>
          </a:p>
        </p:txBody>
      </p:sp>
      <p:pic>
        <p:nvPicPr>
          <p:cNvPr id="2" name="Imagen 1"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5" name="Imagen 4" descr="img-gent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7398" y="4321274"/>
            <a:ext cx="4809816" cy="2647527"/>
          </a:xfrm>
          <a:prstGeom prst="rect">
            <a:avLst/>
          </a:prstGeom>
        </p:spPr>
      </p:pic>
      <p:sp>
        <p:nvSpPr>
          <p:cNvPr id="18" name="Rectángulo 17">
            <a:extLst>
              <a:ext uri="{FF2B5EF4-FFF2-40B4-BE49-F238E27FC236}">
                <a16:creationId xmlns:a16="http://schemas.microsoft.com/office/drawing/2014/main" id="{B3CB616B-3566-49F3-A16B-C3E294448641}"/>
              </a:ext>
            </a:extLst>
          </p:cNvPr>
          <p:cNvSpPr/>
          <p:nvPr/>
        </p:nvSpPr>
        <p:spPr>
          <a:xfrm>
            <a:off x="6777570" y="3069788"/>
            <a:ext cx="4549644" cy="910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b="1" dirty="0">
                <a:solidFill>
                  <a:schemeClr val="tx1"/>
                </a:solidFill>
                <a:latin typeface="gobCL" pitchFamily="50" charset="0"/>
                <a:cs typeface="Calibri"/>
              </a:rPr>
              <a:t>Subsecretaría de Evaluación Social</a:t>
            </a:r>
          </a:p>
          <a:p>
            <a:pPr algn="ctr"/>
            <a:r>
              <a:rPr lang="es-CL" sz="1500" b="1" dirty="0">
                <a:solidFill>
                  <a:schemeClr val="tx1"/>
                </a:solidFill>
                <a:latin typeface="gobCL" pitchFamily="50" charset="0"/>
                <a:cs typeface="Calibri"/>
              </a:rPr>
              <a:t> Ministerio de Desarrollo Social y Familia</a:t>
            </a:r>
          </a:p>
          <a:p>
            <a:pPr algn="ctr"/>
            <a:r>
              <a:rPr lang="es-CL" sz="1200" dirty="0">
                <a:solidFill>
                  <a:schemeClr val="tx1"/>
                </a:solidFill>
                <a:latin typeface="gobCL" pitchFamily="50" charset="0"/>
                <a:cs typeface="Calibri"/>
              </a:rPr>
              <a:t>Martes 4 de junio de 2019</a:t>
            </a:r>
          </a:p>
        </p:txBody>
      </p:sp>
      <p:pic>
        <p:nvPicPr>
          <p:cNvPr id="7" name="Imagen 6" descr="img-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8311" y="963124"/>
            <a:ext cx="5002672" cy="1897867"/>
          </a:xfrm>
          <a:prstGeom prst="rect">
            <a:avLst/>
          </a:prstGeom>
        </p:spPr>
      </p:pic>
      <p:pic>
        <p:nvPicPr>
          <p:cNvPr id="10" name="Imagen 9">
            <a:extLst>
              <a:ext uri="{FF2B5EF4-FFF2-40B4-BE49-F238E27FC236}">
                <a16:creationId xmlns:a16="http://schemas.microsoft.com/office/drawing/2014/main" id="{DCA878F7-127C-4C2D-9E4D-7F64FDC6D56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4" name="Marcador de número de diapositiva 3"/>
          <p:cNvSpPr>
            <a:spLocks noGrp="1"/>
          </p:cNvSpPr>
          <p:nvPr>
            <p:ph type="sldNum" sz="quarter" idx="12"/>
          </p:nvPr>
        </p:nvSpPr>
        <p:spPr/>
        <p:txBody>
          <a:bodyPr/>
          <a:lstStyle/>
          <a:p>
            <a:fld id="{853A4FE2-0C8C-4D74-B055-454A2ECCCCE6}" type="slidenum">
              <a:rPr lang="es-CL" smtClean="0"/>
              <a:t>2</a:t>
            </a:fld>
            <a:endParaRPr lang="es-CL"/>
          </a:p>
        </p:txBody>
      </p:sp>
    </p:spTree>
    <p:extLst>
      <p:ext uri="{BB962C8B-B14F-4D97-AF65-F5344CB8AC3E}">
        <p14:creationId xmlns:p14="http://schemas.microsoft.com/office/powerpoint/2010/main" val="3812504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sp>
        <p:nvSpPr>
          <p:cNvPr id="3" name="Rectángulo 2">
            <a:extLst>
              <a:ext uri="{FF2B5EF4-FFF2-40B4-BE49-F238E27FC236}">
                <a16:creationId xmlns:a16="http://schemas.microsoft.com/office/drawing/2014/main" id="{B3CB616B-3566-49F3-A16B-C3E294448641}"/>
              </a:ext>
            </a:extLst>
          </p:cNvPr>
          <p:cNvSpPr/>
          <p:nvPr/>
        </p:nvSpPr>
        <p:spPr>
          <a:xfrm>
            <a:off x="3590614" y="1230942"/>
            <a:ext cx="7320187"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5000" b="1" dirty="0">
                <a:solidFill>
                  <a:schemeClr val="bg1"/>
                </a:solidFill>
                <a:highlight>
                  <a:srgbClr val="7DD956"/>
                </a:highlight>
                <a:latin typeface="gobCL" pitchFamily="50" charset="0"/>
                <a:cs typeface="Calibri"/>
              </a:rPr>
              <a:t>$1.196 MILLONES</a:t>
            </a:r>
          </a:p>
        </p:txBody>
      </p:sp>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11" name="CuadroTexto 10">
            <a:extLst>
              <a:ext uri="{FF2B5EF4-FFF2-40B4-BE49-F238E27FC236}">
                <a16:creationId xmlns:a16="http://schemas.microsoft.com/office/drawing/2014/main" id="{F44BB99A-0169-4AB8-9860-BD66C6911C7A}"/>
              </a:ext>
            </a:extLst>
          </p:cNvPr>
          <p:cNvSpPr txBox="1"/>
          <p:nvPr/>
        </p:nvSpPr>
        <p:spPr>
          <a:xfrm>
            <a:off x="1989930" y="2586673"/>
            <a:ext cx="8920871" cy="3477875"/>
          </a:xfrm>
          <a:prstGeom prst="rect">
            <a:avLst/>
          </a:prstGeom>
          <a:noFill/>
        </p:spPr>
        <p:txBody>
          <a:bodyPr wrap="square" rtlCol="0">
            <a:spAutoFit/>
          </a:bodyPr>
          <a:lstStyle/>
          <a:p>
            <a:pPr algn="just"/>
            <a:r>
              <a:rPr lang="es-CL" sz="2000" dirty="0"/>
              <a:t>Es el fondo más importante que tiene el Ministerio de Desarrollo Social y Familia para financiar </a:t>
            </a:r>
            <a:r>
              <a:rPr lang="es-CL" sz="2000" b="1" dirty="0"/>
              <a:t>proyectos innovadores y comprometidos con la superación de la pobreza y vulnerabilidades sociales </a:t>
            </a:r>
            <a:r>
              <a:rPr lang="es-CL" sz="2000" dirty="0"/>
              <a:t>de personas y familias de nuestro país, los cuales son desarrollados por la </a:t>
            </a:r>
            <a:r>
              <a:rPr lang="es-CL" sz="2000" b="1" dirty="0"/>
              <a:t>sociedad civil</a:t>
            </a:r>
            <a:r>
              <a:rPr lang="es-CL" sz="2000" dirty="0"/>
              <a:t>.</a:t>
            </a:r>
          </a:p>
          <a:p>
            <a:pPr algn="just"/>
            <a:endParaRPr lang="es-CL" sz="2000" dirty="0"/>
          </a:p>
          <a:p>
            <a:pPr algn="just"/>
            <a:endParaRPr lang="es-CL" sz="2000" dirty="0"/>
          </a:p>
          <a:p>
            <a:pPr algn="just"/>
            <a:endParaRPr lang="es-CL" sz="2000" dirty="0"/>
          </a:p>
          <a:p>
            <a:pPr algn="just"/>
            <a:r>
              <a:rPr lang="es-CL" sz="2000" dirty="0"/>
              <a:t>Por otra parte, financia </a:t>
            </a:r>
            <a:r>
              <a:rPr lang="es-CL" sz="2000" b="1" dirty="0"/>
              <a:t>proyectos que desarrollen evaluaciones a programas de la sociedad civil </a:t>
            </a:r>
            <a:r>
              <a:rPr lang="es-CL" sz="2000" dirty="0"/>
              <a:t>que vayan enfocados a la superación de la pobreza y vulnerabilidades sociales. </a:t>
            </a:r>
          </a:p>
          <a:p>
            <a:pPr algn="just"/>
            <a:endParaRPr lang="es-CL" sz="2000" dirty="0"/>
          </a:p>
        </p:txBody>
      </p:sp>
      <p:pic>
        <p:nvPicPr>
          <p:cNvPr id="9" name="Imagen 8">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4" name="Marcador de número de diapositiva 3"/>
          <p:cNvSpPr>
            <a:spLocks noGrp="1"/>
          </p:cNvSpPr>
          <p:nvPr>
            <p:ph type="sldNum" sz="quarter" idx="12"/>
          </p:nvPr>
        </p:nvSpPr>
        <p:spPr/>
        <p:txBody>
          <a:bodyPr/>
          <a:lstStyle/>
          <a:p>
            <a:fld id="{853A4FE2-0C8C-4D74-B055-454A2ECCCCE6}" type="slidenum">
              <a:rPr lang="es-CL" smtClean="0"/>
              <a:t>3</a:t>
            </a:fld>
            <a:endParaRPr lang="es-CL"/>
          </a:p>
        </p:txBody>
      </p:sp>
      <p:pic>
        <p:nvPicPr>
          <p:cNvPr id="6" name="Imagen 5">
            <a:extLst>
              <a:ext uri="{FF2B5EF4-FFF2-40B4-BE49-F238E27FC236}">
                <a16:creationId xmlns:a16="http://schemas.microsoft.com/office/drawing/2014/main" id="{79071FE9-C29F-4750-A2B3-DD54FAE703E5}"/>
              </a:ext>
            </a:extLst>
          </p:cNvPr>
          <p:cNvPicPr>
            <a:picLocks noChangeAspect="1"/>
          </p:cNvPicPr>
          <p:nvPr/>
        </p:nvPicPr>
        <p:blipFill rotWithShape="1">
          <a:blip r:embed="rId6">
            <a:extLst>
              <a:ext uri="{28A0092B-C50C-407E-A947-70E740481C1C}">
                <a14:useLocalDpi xmlns:a14="http://schemas.microsoft.com/office/drawing/2010/main" val="0"/>
              </a:ext>
            </a:extLst>
          </a:blip>
          <a:srcRect l="23241" t="11570" r="20741" b="7315"/>
          <a:stretch/>
        </p:blipFill>
        <p:spPr>
          <a:xfrm>
            <a:off x="1281199" y="2586673"/>
            <a:ext cx="537103" cy="437474"/>
          </a:xfrm>
          <a:prstGeom prst="rect">
            <a:avLst/>
          </a:prstGeom>
        </p:spPr>
      </p:pic>
      <p:pic>
        <p:nvPicPr>
          <p:cNvPr id="13" name="Imagen 12">
            <a:extLst>
              <a:ext uri="{FF2B5EF4-FFF2-40B4-BE49-F238E27FC236}">
                <a16:creationId xmlns:a16="http://schemas.microsoft.com/office/drawing/2014/main" id="{8A908B46-3F42-4610-A2B6-D8CDAED15EB3}"/>
              </a:ext>
            </a:extLst>
          </p:cNvPr>
          <p:cNvPicPr>
            <a:picLocks noChangeAspect="1"/>
          </p:cNvPicPr>
          <p:nvPr/>
        </p:nvPicPr>
        <p:blipFill rotWithShape="1">
          <a:blip r:embed="rId6">
            <a:extLst>
              <a:ext uri="{28A0092B-C50C-407E-A947-70E740481C1C}">
                <a14:useLocalDpi xmlns:a14="http://schemas.microsoft.com/office/drawing/2010/main" val="0"/>
              </a:ext>
            </a:extLst>
          </a:blip>
          <a:srcRect l="23241" t="11570" r="20741" b="7315"/>
          <a:stretch/>
        </p:blipFill>
        <p:spPr>
          <a:xfrm>
            <a:off x="1281199" y="4737207"/>
            <a:ext cx="537103" cy="437474"/>
          </a:xfrm>
          <a:prstGeom prst="rect">
            <a:avLst/>
          </a:prstGeom>
        </p:spPr>
      </p:pic>
    </p:spTree>
    <p:extLst>
      <p:ext uri="{BB962C8B-B14F-4D97-AF65-F5344CB8AC3E}">
        <p14:creationId xmlns:p14="http://schemas.microsoft.com/office/powerpoint/2010/main" val="322796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23" name="Marcador de contenido 5">
            <a:extLst>
              <a:ext uri="{FF2B5EF4-FFF2-40B4-BE49-F238E27FC236}">
                <a16:creationId xmlns:a16="http://schemas.microsoft.com/office/drawing/2014/main" id="{1AC35F76-CA12-4F73-9BEF-2F1A59F8E3C3}"/>
              </a:ext>
            </a:extLst>
          </p:cNvPr>
          <p:cNvPicPr>
            <a:picLocks noChangeAspect="1"/>
          </p:cNvPicPr>
          <p:nvPr/>
        </p:nvPicPr>
        <p:blipFill rotWithShape="1">
          <a:blip r:embed="rId4">
            <a:extLst>
              <a:ext uri="{28A0092B-C50C-407E-A947-70E740481C1C}">
                <a14:useLocalDpi xmlns:a14="http://schemas.microsoft.com/office/drawing/2010/main" val="0"/>
              </a:ext>
            </a:extLst>
          </a:blip>
          <a:srcRect r="48477"/>
          <a:stretch/>
        </p:blipFill>
        <p:spPr>
          <a:xfrm>
            <a:off x="6974867" y="897708"/>
            <a:ext cx="4366137" cy="4766692"/>
          </a:xfrm>
          <a:prstGeom prst="rect">
            <a:avLst/>
          </a:prstGeom>
        </p:spPr>
      </p:pic>
      <p:pic>
        <p:nvPicPr>
          <p:cNvPr id="19" name="Marcador de contenido 5">
            <a:extLst>
              <a:ext uri="{FF2B5EF4-FFF2-40B4-BE49-F238E27FC236}">
                <a16:creationId xmlns:a16="http://schemas.microsoft.com/office/drawing/2014/main" id="{05B98715-CE46-4076-9AD7-14C1F21F55F1}"/>
              </a:ext>
            </a:extLst>
          </p:cNvPr>
          <p:cNvPicPr>
            <a:picLocks noChangeAspect="1"/>
          </p:cNvPicPr>
          <p:nvPr/>
        </p:nvPicPr>
        <p:blipFill rotWithShape="1">
          <a:blip r:embed="rId4">
            <a:extLst>
              <a:ext uri="{28A0092B-C50C-407E-A947-70E740481C1C}">
                <a14:useLocalDpi xmlns:a14="http://schemas.microsoft.com/office/drawing/2010/main" val="0"/>
              </a:ext>
            </a:extLst>
          </a:blip>
          <a:srcRect r="48477"/>
          <a:stretch/>
        </p:blipFill>
        <p:spPr>
          <a:xfrm>
            <a:off x="808837" y="909283"/>
            <a:ext cx="4366137" cy="4766692"/>
          </a:xfrm>
          <a:prstGeom prst="rect">
            <a:avLst/>
          </a:prstGeom>
        </p:spPr>
      </p:pic>
      <p:pic>
        <p:nvPicPr>
          <p:cNvPr id="21" name="Imagen 20" descr="img-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10" name="Rectángulo 9">
            <a:extLst>
              <a:ext uri="{FF2B5EF4-FFF2-40B4-BE49-F238E27FC236}">
                <a16:creationId xmlns:a16="http://schemas.microsoft.com/office/drawing/2014/main" id="{407EA429-D496-491D-9A32-9DA0F23BDE00}"/>
              </a:ext>
            </a:extLst>
          </p:cNvPr>
          <p:cNvSpPr/>
          <p:nvPr/>
        </p:nvSpPr>
        <p:spPr>
          <a:xfrm>
            <a:off x="857984" y="2883973"/>
            <a:ext cx="4455711" cy="1029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5500" b="1" dirty="0">
                <a:solidFill>
                  <a:srgbClr val="F9188B"/>
                </a:solidFill>
                <a:latin typeface="gobCL" pitchFamily="50" charset="0"/>
                <a:cs typeface="Calibri"/>
              </a:rPr>
              <a:t>428</a:t>
            </a:r>
            <a:r>
              <a:rPr lang="es-CL" sz="5500" b="1" dirty="0">
                <a:solidFill>
                  <a:schemeClr val="tx1"/>
                </a:solidFill>
                <a:latin typeface="gobCL" pitchFamily="50" charset="0"/>
                <a:cs typeface="Calibri"/>
              </a:rPr>
              <a:t> </a:t>
            </a:r>
          </a:p>
          <a:p>
            <a:pPr algn="ctr"/>
            <a:r>
              <a:rPr lang="es-CL" sz="3200" b="1" dirty="0">
                <a:solidFill>
                  <a:schemeClr val="tx1"/>
                </a:solidFill>
                <a:latin typeface="gobCL" pitchFamily="50" charset="0"/>
                <a:cs typeface="Calibri"/>
              </a:rPr>
              <a:t>PROYECTOS </a:t>
            </a:r>
          </a:p>
          <a:p>
            <a:pPr algn="ctr"/>
            <a:r>
              <a:rPr lang="es-CL" sz="3200" b="1" dirty="0">
                <a:solidFill>
                  <a:schemeClr val="tx1"/>
                </a:solidFill>
                <a:latin typeface="gobCL" pitchFamily="50" charset="0"/>
                <a:cs typeface="Calibri"/>
              </a:rPr>
              <a:t>FINANCIADOS</a:t>
            </a:r>
          </a:p>
        </p:txBody>
      </p:sp>
      <p:sp>
        <p:nvSpPr>
          <p:cNvPr id="13" name="Rectángulo 12">
            <a:extLst>
              <a:ext uri="{FF2B5EF4-FFF2-40B4-BE49-F238E27FC236}">
                <a16:creationId xmlns:a16="http://schemas.microsoft.com/office/drawing/2014/main" id="{7CFFF2FE-CF0C-412D-B40A-681A84F221A3}"/>
              </a:ext>
            </a:extLst>
          </p:cNvPr>
          <p:cNvSpPr/>
          <p:nvPr/>
        </p:nvSpPr>
        <p:spPr>
          <a:xfrm>
            <a:off x="10514791" y="4105643"/>
            <a:ext cx="424806" cy="1004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2000" b="1" dirty="0">
                <a:solidFill>
                  <a:schemeClr val="tx1"/>
                </a:solidFill>
                <a:latin typeface="gobCL" pitchFamily="50" charset="0"/>
                <a:cs typeface="Calibri"/>
              </a:rPr>
              <a:t>*</a:t>
            </a:r>
            <a:r>
              <a:rPr lang="es-CL" sz="5000" b="1" dirty="0">
                <a:solidFill>
                  <a:schemeClr val="tx1"/>
                </a:solidFill>
                <a:latin typeface="gobCL" pitchFamily="50" charset="0"/>
                <a:cs typeface="Calibri"/>
              </a:rPr>
              <a:t>	</a:t>
            </a:r>
          </a:p>
        </p:txBody>
      </p:sp>
      <p:sp>
        <p:nvSpPr>
          <p:cNvPr id="15" name="Rectángulo 14">
            <a:extLst>
              <a:ext uri="{FF2B5EF4-FFF2-40B4-BE49-F238E27FC236}">
                <a16:creationId xmlns:a16="http://schemas.microsoft.com/office/drawing/2014/main" id="{3B2890C8-34E9-4FDC-A5B3-BE739FFFB951}"/>
              </a:ext>
            </a:extLst>
          </p:cNvPr>
          <p:cNvSpPr/>
          <p:nvPr/>
        </p:nvSpPr>
        <p:spPr>
          <a:xfrm>
            <a:off x="7377222" y="3830073"/>
            <a:ext cx="3863871"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5000" b="1" dirty="0">
                <a:solidFill>
                  <a:srgbClr val="F9188B"/>
                </a:solidFill>
                <a:latin typeface="gobCL" pitchFamily="50" charset="0"/>
                <a:cs typeface="Calibri"/>
              </a:rPr>
              <a:t>$5.317 MM</a:t>
            </a:r>
          </a:p>
          <a:p>
            <a:pPr algn="ctr"/>
            <a:r>
              <a:rPr lang="es-CL" sz="5500" b="1" dirty="0">
                <a:solidFill>
                  <a:schemeClr val="tx1"/>
                </a:solidFill>
                <a:latin typeface="gobCL" pitchFamily="50" charset="0"/>
                <a:cs typeface="Calibri"/>
              </a:rPr>
              <a:t> </a:t>
            </a:r>
          </a:p>
          <a:p>
            <a:pPr algn="ctr"/>
            <a:r>
              <a:rPr lang="es-CL" sz="5000" b="1" dirty="0">
                <a:solidFill>
                  <a:schemeClr val="tx1"/>
                </a:solidFill>
                <a:latin typeface="gobCL" pitchFamily="50" charset="0"/>
                <a:cs typeface="Calibri"/>
              </a:rPr>
              <a:t>	</a:t>
            </a:r>
          </a:p>
        </p:txBody>
      </p:sp>
      <p:sp>
        <p:nvSpPr>
          <p:cNvPr id="16" name="Rectángulo 15">
            <a:extLst>
              <a:ext uri="{FF2B5EF4-FFF2-40B4-BE49-F238E27FC236}">
                <a16:creationId xmlns:a16="http://schemas.microsoft.com/office/drawing/2014/main" id="{1BC888BE-B75D-43EA-9D46-CECCBAAEF8AF}"/>
              </a:ext>
            </a:extLst>
          </p:cNvPr>
          <p:cNvSpPr/>
          <p:nvPr/>
        </p:nvSpPr>
        <p:spPr>
          <a:xfrm>
            <a:off x="4259050" y="4277498"/>
            <a:ext cx="424806" cy="1004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2000" b="1" dirty="0">
                <a:solidFill>
                  <a:schemeClr val="tx1"/>
                </a:solidFill>
                <a:latin typeface="gobCL" pitchFamily="50" charset="0"/>
                <a:cs typeface="Calibri"/>
              </a:rPr>
              <a:t>*</a:t>
            </a:r>
            <a:r>
              <a:rPr lang="es-CL" sz="5000" b="1" dirty="0">
                <a:solidFill>
                  <a:schemeClr val="tx1"/>
                </a:solidFill>
                <a:latin typeface="gobCL" pitchFamily="50" charset="0"/>
                <a:cs typeface="Calibri"/>
              </a:rPr>
              <a:t>	</a:t>
            </a:r>
          </a:p>
        </p:txBody>
      </p:sp>
      <p:sp>
        <p:nvSpPr>
          <p:cNvPr id="11" name="CuadroTexto 10">
            <a:extLst>
              <a:ext uri="{FF2B5EF4-FFF2-40B4-BE49-F238E27FC236}">
                <a16:creationId xmlns:a16="http://schemas.microsoft.com/office/drawing/2014/main" id="{F44BB99A-0169-4AB8-9860-BD66C6911C7A}"/>
              </a:ext>
            </a:extLst>
          </p:cNvPr>
          <p:cNvSpPr txBox="1"/>
          <p:nvPr/>
        </p:nvSpPr>
        <p:spPr>
          <a:xfrm>
            <a:off x="251293" y="6253309"/>
            <a:ext cx="8920871" cy="1554272"/>
          </a:xfrm>
          <a:prstGeom prst="rect">
            <a:avLst/>
          </a:prstGeom>
          <a:noFill/>
        </p:spPr>
        <p:txBody>
          <a:bodyPr wrap="square" rtlCol="0">
            <a:spAutoFit/>
          </a:bodyPr>
          <a:lstStyle/>
          <a:p>
            <a:pPr algn="just"/>
            <a:r>
              <a:rPr lang="es-CL" sz="1500" dirty="0"/>
              <a:t>* </a:t>
            </a:r>
            <a:r>
              <a:rPr lang="es-CL" sz="1200" dirty="0"/>
              <a:t>Fondo Concursable Chile de Todas y Todos 2014-2018 (hoy Chile Compromiso de Todos)</a:t>
            </a:r>
          </a:p>
          <a:p>
            <a:pPr algn="just"/>
            <a:endParaRPr lang="es-CL" sz="2000" dirty="0"/>
          </a:p>
          <a:p>
            <a:pPr algn="just"/>
            <a:endParaRPr lang="es-CL" sz="2000" dirty="0"/>
          </a:p>
          <a:p>
            <a:pPr algn="just"/>
            <a:endParaRPr lang="es-CL" sz="2000" dirty="0"/>
          </a:p>
          <a:p>
            <a:pPr algn="just"/>
            <a:endParaRPr lang="es-CL" sz="2000" dirty="0"/>
          </a:p>
        </p:txBody>
      </p:sp>
      <p:pic>
        <p:nvPicPr>
          <p:cNvPr id="14" name="Imagen 13">
            <a:extLst>
              <a:ext uri="{FF2B5EF4-FFF2-40B4-BE49-F238E27FC236}">
                <a16:creationId xmlns:a16="http://schemas.microsoft.com/office/drawing/2014/main" id="{DCA878F7-127C-4C2D-9E4D-7F64FDC6D56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5" name="Marcador de número de diapositiva 4"/>
          <p:cNvSpPr>
            <a:spLocks noGrp="1"/>
          </p:cNvSpPr>
          <p:nvPr>
            <p:ph type="sldNum" sz="quarter" idx="12"/>
          </p:nvPr>
        </p:nvSpPr>
        <p:spPr/>
        <p:txBody>
          <a:bodyPr/>
          <a:lstStyle/>
          <a:p>
            <a:fld id="{853A4FE2-0C8C-4D74-B055-454A2ECCCCE6}" type="slidenum">
              <a:rPr lang="es-CL" smtClean="0"/>
              <a:t>4</a:t>
            </a:fld>
            <a:endParaRPr lang="es-CL"/>
          </a:p>
        </p:txBody>
      </p:sp>
      <p:sp>
        <p:nvSpPr>
          <p:cNvPr id="12" name="CuadroTexto 11">
            <a:extLst>
              <a:ext uri="{FF2B5EF4-FFF2-40B4-BE49-F238E27FC236}">
                <a16:creationId xmlns:a16="http://schemas.microsoft.com/office/drawing/2014/main" id="{2D799F36-9D06-4E66-849F-430F655E6455}"/>
              </a:ext>
            </a:extLst>
          </p:cNvPr>
          <p:cNvSpPr txBox="1"/>
          <p:nvPr/>
        </p:nvSpPr>
        <p:spPr>
          <a:xfrm>
            <a:off x="8088613" y="3570918"/>
            <a:ext cx="2580706" cy="584775"/>
          </a:xfrm>
          <a:prstGeom prst="rect">
            <a:avLst/>
          </a:prstGeom>
          <a:noFill/>
        </p:spPr>
        <p:txBody>
          <a:bodyPr wrap="none" rtlCol="0">
            <a:spAutoFit/>
          </a:bodyPr>
          <a:lstStyle/>
          <a:p>
            <a:r>
              <a:rPr lang="es-CL" sz="3200" b="1" dirty="0">
                <a:latin typeface="gobCL" pitchFamily="50" charset="0"/>
              </a:rPr>
              <a:t>ENTREGADOS</a:t>
            </a:r>
            <a:endParaRPr lang="es-ES" sz="3200" b="1" dirty="0">
              <a:latin typeface="gobCL" pitchFamily="50" charset="0"/>
            </a:endParaRPr>
          </a:p>
        </p:txBody>
      </p:sp>
      <p:pic>
        <p:nvPicPr>
          <p:cNvPr id="24" name="Imagen 23">
            <a:extLst>
              <a:ext uri="{FF2B5EF4-FFF2-40B4-BE49-F238E27FC236}">
                <a16:creationId xmlns:a16="http://schemas.microsoft.com/office/drawing/2014/main" id="{585C136B-5156-48BF-B36D-843DF17DC590}"/>
              </a:ext>
            </a:extLst>
          </p:cNvPr>
          <p:cNvPicPr>
            <a:picLocks noChangeAspect="1"/>
          </p:cNvPicPr>
          <p:nvPr/>
        </p:nvPicPr>
        <p:blipFill rotWithShape="1">
          <a:blip r:embed="rId7">
            <a:extLst>
              <a:ext uri="{28A0092B-C50C-407E-A947-70E740481C1C}">
                <a14:useLocalDpi xmlns:a14="http://schemas.microsoft.com/office/drawing/2010/main" val="0"/>
              </a:ext>
            </a:extLst>
          </a:blip>
          <a:srcRect l="29375" t="25679" r="31848" b="24115"/>
          <a:stretch/>
        </p:blipFill>
        <p:spPr>
          <a:xfrm>
            <a:off x="5514203" y="3126216"/>
            <a:ext cx="1413565" cy="1029477"/>
          </a:xfrm>
          <a:prstGeom prst="rect">
            <a:avLst/>
          </a:prstGeom>
        </p:spPr>
      </p:pic>
    </p:spTree>
    <p:extLst>
      <p:ext uri="{BB962C8B-B14F-4D97-AF65-F5344CB8AC3E}">
        <p14:creationId xmlns:p14="http://schemas.microsoft.com/office/powerpoint/2010/main" val="2948980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3CB616B-3566-49F3-A16B-C3E294448641}"/>
              </a:ext>
            </a:extLst>
          </p:cNvPr>
          <p:cNvSpPr/>
          <p:nvPr/>
        </p:nvSpPr>
        <p:spPr>
          <a:xfrm>
            <a:off x="3273051" y="3017319"/>
            <a:ext cx="7320187"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5000" b="1" dirty="0">
                <a:solidFill>
                  <a:schemeClr val="bg1"/>
                </a:solidFill>
                <a:highlight>
                  <a:srgbClr val="FAB63B"/>
                </a:highlight>
                <a:latin typeface="gobCL" pitchFamily="50" charset="0"/>
                <a:cs typeface="Calibri"/>
              </a:rPr>
              <a:t> LÍNEA  ACCIÓN SOCIAL  </a:t>
            </a:r>
          </a:p>
        </p:txBody>
      </p:sp>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pic>
        <p:nvPicPr>
          <p:cNvPr id="7" name="Imagen 6">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5" name="Marcador de número de diapositiva 4"/>
          <p:cNvSpPr>
            <a:spLocks noGrp="1"/>
          </p:cNvSpPr>
          <p:nvPr>
            <p:ph type="sldNum" sz="quarter" idx="12"/>
          </p:nvPr>
        </p:nvSpPr>
        <p:spPr/>
        <p:txBody>
          <a:bodyPr/>
          <a:lstStyle/>
          <a:p>
            <a:fld id="{853A4FE2-0C8C-4D74-B055-454A2ECCCCE6}" type="slidenum">
              <a:rPr lang="es-CL" smtClean="0"/>
              <a:t>5</a:t>
            </a:fld>
            <a:endParaRPr lang="es-CL"/>
          </a:p>
        </p:txBody>
      </p:sp>
    </p:spTree>
    <p:extLst>
      <p:ext uri="{BB962C8B-B14F-4D97-AF65-F5344CB8AC3E}">
        <p14:creationId xmlns:p14="http://schemas.microsoft.com/office/powerpoint/2010/main" val="12794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30071"/>
            <a:ext cx="12192000" cy="1603039"/>
          </a:xfrm>
          <a:prstGeom prst="rect">
            <a:avLst/>
          </a:prstGeom>
        </p:spPr>
      </p:pic>
      <p:pic>
        <p:nvPicPr>
          <p:cNvPr id="26" name="Imagen 25"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7" name="Rectángulo 6">
            <a:extLst>
              <a:ext uri="{FF2B5EF4-FFF2-40B4-BE49-F238E27FC236}">
                <a16:creationId xmlns:a16="http://schemas.microsoft.com/office/drawing/2014/main" id="{B3CB616B-3566-49F3-A16B-C3E294448641}"/>
              </a:ext>
            </a:extLst>
          </p:cNvPr>
          <p:cNvSpPr/>
          <p:nvPr/>
        </p:nvSpPr>
        <p:spPr>
          <a:xfrm>
            <a:off x="1593114" y="1739669"/>
            <a:ext cx="9549017"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3500" b="1" dirty="0">
                <a:solidFill>
                  <a:schemeClr val="bg1"/>
                </a:solidFill>
                <a:highlight>
                  <a:srgbClr val="FABB49"/>
                </a:highlight>
                <a:latin typeface="gobCL" pitchFamily="50" charset="0"/>
                <a:cs typeface="Calibri"/>
              </a:rPr>
              <a:t> ¿QUÉ TIPOS DE PROYECTOS PUEDEN POSTULAR?</a:t>
            </a:r>
          </a:p>
        </p:txBody>
      </p:sp>
      <p:sp>
        <p:nvSpPr>
          <p:cNvPr id="8" name="CuadroTexto 7">
            <a:extLst>
              <a:ext uri="{FF2B5EF4-FFF2-40B4-BE49-F238E27FC236}">
                <a16:creationId xmlns:a16="http://schemas.microsoft.com/office/drawing/2014/main" id="{F44BB99A-0169-4AB8-9860-BD66C6911C7A}"/>
              </a:ext>
            </a:extLst>
          </p:cNvPr>
          <p:cNvSpPr txBox="1"/>
          <p:nvPr/>
        </p:nvSpPr>
        <p:spPr>
          <a:xfrm>
            <a:off x="1954524" y="2956503"/>
            <a:ext cx="8920871" cy="2554545"/>
          </a:xfrm>
          <a:prstGeom prst="rect">
            <a:avLst/>
          </a:prstGeom>
          <a:noFill/>
        </p:spPr>
        <p:txBody>
          <a:bodyPr wrap="square" rtlCol="0">
            <a:spAutoFit/>
          </a:bodyPr>
          <a:lstStyle/>
          <a:p>
            <a:pPr lvl="0" algn="just"/>
            <a:r>
              <a:rPr lang="es-CL" sz="2000" dirty="0">
                <a:latin typeface="gobCL" pitchFamily="50" charset="0"/>
              </a:rPr>
              <a:t>Proyectos que generen </a:t>
            </a:r>
            <a:r>
              <a:rPr lang="es-CL" sz="2000" b="1" dirty="0">
                <a:latin typeface="gobCL" pitchFamily="50" charset="0"/>
              </a:rPr>
              <a:t>acciones innovadoras y comprometidas con la superación de pobreza y/o vulnerabilidad social,</a:t>
            </a:r>
            <a:r>
              <a:rPr lang="es-CL" sz="2000" dirty="0">
                <a:latin typeface="gobCL" pitchFamily="50" charset="0"/>
              </a:rPr>
              <a:t> fomentando el acceso a mejores condiciones de vida y bienestar social de las personas, familias o grupos vulnerables, y que además</a:t>
            </a:r>
            <a:r>
              <a:rPr lang="es-CL" sz="2000" b="1" dirty="0">
                <a:latin typeface="gobCL" pitchFamily="50" charset="0"/>
              </a:rPr>
              <a:t> </a:t>
            </a:r>
            <a:r>
              <a:rPr lang="es-CL" sz="2000" dirty="0">
                <a:latin typeface="gobCL" pitchFamily="50" charset="0"/>
              </a:rPr>
              <a:t>promuevan la generación de redes y/o cohesión social y </a:t>
            </a:r>
            <a:r>
              <a:rPr lang="es-CL" sz="2000" b="1" dirty="0">
                <a:latin typeface="gobCL" pitchFamily="50" charset="0"/>
              </a:rPr>
              <a:t>participación de la ciudadanía</a:t>
            </a:r>
            <a:r>
              <a:rPr lang="es-CL" sz="2000" dirty="0">
                <a:latin typeface="gobCL" pitchFamily="50" charset="0"/>
              </a:rPr>
              <a:t>, entre otros.</a:t>
            </a:r>
          </a:p>
          <a:p>
            <a:pPr lvl="0"/>
            <a:endParaRPr lang="es-CL" sz="2000" b="1" dirty="0">
              <a:latin typeface="gobCL" pitchFamily="50" charset="0"/>
            </a:endParaRPr>
          </a:p>
          <a:p>
            <a:endParaRPr lang="es-CL" sz="2000" b="1" dirty="0">
              <a:latin typeface="gobCL" pitchFamily="50" charset="0"/>
            </a:endParaRPr>
          </a:p>
          <a:p>
            <a:r>
              <a:rPr lang="es-CL" sz="2000" dirty="0">
                <a:latin typeface="gobCL" pitchFamily="50" charset="0"/>
              </a:rPr>
              <a:t>Nuevo enfoque 2019</a:t>
            </a:r>
            <a:endParaRPr lang="es-ES" sz="2000" b="1" dirty="0">
              <a:solidFill>
                <a:srgbClr val="EC6167"/>
              </a:solidFill>
              <a:latin typeface="gobCL" pitchFamily="50" charset="0"/>
            </a:endParaRPr>
          </a:p>
        </p:txBody>
      </p:sp>
      <p:pic>
        <p:nvPicPr>
          <p:cNvPr id="9" name="Imagen 8">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pic>
        <p:nvPicPr>
          <p:cNvPr id="2" name="Imagen 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240352" y="4914347"/>
            <a:ext cx="2639163" cy="664516"/>
          </a:xfrm>
          <a:prstGeom prst="rect">
            <a:avLst/>
          </a:prstGeom>
        </p:spPr>
      </p:pic>
      <p:sp>
        <p:nvSpPr>
          <p:cNvPr id="4" name="Marcador de número de diapositiva 3"/>
          <p:cNvSpPr>
            <a:spLocks noGrp="1"/>
          </p:cNvSpPr>
          <p:nvPr>
            <p:ph type="sldNum" sz="quarter" idx="12"/>
          </p:nvPr>
        </p:nvSpPr>
        <p:spPr/>
        <p:txBody>
          <a:bodyPr/>
          <a:lstStyle/>
          <a:p>
            <a:fld id="{853A4FE2-0C8C-4D74-B055-454A2ECCCCE6}" type="slidenum">
              <a:rPr lang="es-CL" smtClean="0"/>
              <a:t>6</a:t>
            </a:fld>
            <a:endParaRPr lang="es-CL"/>
          </a:p>
        </p:txBody>
      </p:sp>
      <p:pic>
        <p:nvPicPr>
          <p:cNvPr id="15" name="Imagen 14">
            <a:extLst>
              <a:ext uri="{FF2B5EF4-FFF2-40B4-BE49-F238E27FC236}">
                <a16:creationId xmlns:a16="http://schemas.microsoft.com/office/drawing/2014/main" id="{94E7175A-FFDB-46D9-8DC0-96A500E06061}"/>
              </a:ext>
            </a:extLst>
          </p:cNvPr>
          <p:cNvPicPr>
            <a:picLocks noChangeAspect="1"/>
          </p:cNvPicPr>
          <p:nvPr/>
        </p:nvPicPr>
        <p:blipFill rotWithShape="1">
          <a:blip r:embed="rId7">
            <a:extLst>
              <a:ext uri="{28A0092B-C50C-407E-A947-70E740481C1C}">
                <a14:useLocalDpi xmlns:a14="http://schemas.microsoft.com/office/drawing/2010/main" val="0"/>
              </a:ext>
            </a:extLst>
          </a:blip>
          <a:srcRect l="23056" t="11193" r="20185" b="7314"/>
          <a:stretch/>
        </p:blipFill>
        <p:spPr>
          <a:xfrm>
            <a:off x="1461334" y="2937811"/>
            <a:ext cx="493190" cy="398303"/>
          </a:xfrm>
          <a:prstGeom prst="rect">
            <a:avLst/>
          </a:prstGeom>
        </p:spPr>
      </p:pic>
      <p:pic>
        <p:nvPicPr>
          <p:cNvPr id="16" name="Imagen 15">
            <a:extLst>
              <a:ext uri="{FF2B5EF4-FFF2-40B4-BE49-F238E27FC236}">
                <a16:creationId xmlns:a16="http://schemas.microsoft.com/office/drawing/2014/main" id="{586C517D-F81A-46BD-B869-4FB239D6138E}"/>
              </a:ext>
            </a:extLst>
          </p:cNvPr>
          <p:cNvPicPr>
            <a:picLocks noChangeAspect="1"/>
          </p:cNvPicPr>
          <p:nvPr/>
        </p:nvPicPr>
        <p:blipFill rotWithShape="1">
          <a:blip r:embed="rId7">
            <a:extLst>
              <a:ext uri="{28A0092B-C50C-407E-A947-70E740481C1C}">
                <a14:useLocalDpi xmlns:a14="http://schemas.microsoft.com/office/drawing/2010/main" val="0"/>
              </a:ext>
            </a:extLst>
          </a:blip>
          <a:srcRect l="23056" t="11193" r="20185" b="7314"/>
          <a:stretch/>
        </p:blipFill>
        <p:spPr>
          <a:xfrm>
            <a:off x="1461334" y="5050460"/>
            <a:ext cx="493190" cy="398303"/>
          </a:xfrm>
          <a:prstGeom prst="rect">
            <a:avLst/>
          </a:prstGeom>
        </p:spPr>
      </p:pic>
    </p:spTree>
    <p:extLst>
      <p:ext uri="{BB962C8B-B14F-4D97-AF65-F5344CB8AC3E}">
        <p14:creationId xmlns:p14="http://schemas.microsoft.com/office/powerpoint/2010/main" val="417460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30071"/>
            <a:ext cx="12192000" cy="1603039"/>
          </a:xfrm>
          <a:prstGeom prst="rect">
            <a:avLst/>
          </a:prstGeom>
        </p:spPr>
      </p:pic>
      <p:pic>
        <p:nvPicPr>
          <p:cNvPr id="26" name="Imagen 25"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7" name="Rectángulo 6">
            <a:extLst>
              <a:ext uri="{FF2B5EF4-FFF2-40B4-BE49-F238E27FC236}">
                <a16:creationId xmlns:a16="http://schemas.microsoft.com/office/drawing/2014/main" id="{B3CB616B-3566-49F3-A16B-C3E294448641}"/>
              </a:ext>
            </a:extLst>
          </p:cNvPr>
          <p:cNvSpPr/>
          <p:nvPr/>
        </p:nvSpPr>
        <p:spPr>
          <a:xfrm>
            <a:off x="1669059" y="1596504"/>
            <a:ext cx="9292451"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3500" b="1" dirty="0">
                <a:solidFill>
                  <a:schemeClr val="bg1"/>
                </a:solidFill>
                <a:highlight>
                  <a:srgbClr val="FABB49"/>
                </a:highlight>
                <a:latin typeface="gobCL" pitchFamily="50" charset="0"/>
                <a:cs typeface="Calibri"/>
              </a:rPr>
              <a:t> ¿QUIÉNES PUEDEN POSTULAR EN ESTA LÍNEA</a:t>
            </a:r>
            <a:r>
              <a:rPr lang="es-CL" sz="3500" b="1" dirty="0">
                <a:solidFill>
                  <a:schemeClr val="bg1"/>
                </a:solidFill>
                <a:highlight>
                  <a:srgbClr val="FAB63B"/>
                </a:highlight>
                <a:latin typeface="gobCL" pitchFamily="50" charset="0"/>
                <a:cs typeface="Calibri"/>
              </a:rPr>
              <a:t>? </a:t>
            </a:r>
          </a:p>
        </p:txBody>
      </p:sp>
      <p:sp>
        <p:nvSpPr>
          <p:cNvPr id="8" name="CuadroTexto 7">
            <a:extLst>
              <a:ext uri="{FF2B5EF4-FFF2-40B4-BE49-F238E27FC236}">
                <a16:creationId xmlns:a16="http://schemas.microsoft.com/office/drawing/2014/main" id="{F44BB99A-0169-4AB8-9860-BD66C6911C7A}"/>
              </a:ext>
            </a:extLst>
          </p:cNvPr>
          <p:cNvSpPr txBox="1"/>
          <p:nvPr/>
        </p:nvSpPr>
        <p:spPr>
          <a:xfrm>
            <a:off x="1797881" y="2847951"/>
            <a:ext cx="8920871" cy="3293209"/>
          </a:xfrm>
          <a:prstGeom prst="rect">
            <a:avLst/>
          </a:prstGeom>
          <a:noFill/>
        </p:spPr>
        <p:txBody>
          <a:bodyPr wrap="square" rtlCol="0">
            <a:spAutoFit/>
          </a:bodyPr>
          <a:lstStyle/>
          <a:p>
            <a:pPr algn="just"/>
            <a:r>
              <a:rPr lang="es-CL" sz="2000" b="1" dirty="0">
                <a:latin typeface="gobCL" pitchFamily="50" charset="0"/>
              </a:rPr>
              <a:t>Fundaciones, corporaciones, Organizaciones No Gubernamentales de Desarrollo y Asociaciones de Consumidores. </a:t>
            </a:r>
          </a:p>
          <a:p>
            <a:pPr algn="just"/>
            <a:r>
              <a:rPr lang="es-CL" sz="2000" b="1" dirty="0">
                <a:solidFill>
                  <a:srgbClr val="EC6167"/>
                </a:solidFill>
                <a:latin typeface="gobCL" pitchFamily="50" charset="0"/>
              </a:rPr>
              <a:t>     </a:t>
            </a:r>
            <a:r>
              <a:rPr lang="es-CL" sz="2400" dirty="0">
                <a:latin typeface="gobCL" pitchFamily="50" charset="0"/>
              </a:rPr>
              <a:t>Monto máximo de financiamiento: </a:t>
            </a:r>
            <a:r>
              <a:rPr lang="es-CL" sz="2400" dirty="0">
                <a:highlight>
                  <a:srgbClr val="FAB63B"/>
                </a:highlight>
                <a:latin typeface="gobCL" pitchFamily="50" charset="0"/>
              </a:rPr>
              <a:t>  </a:t>
            </a:r>
            <a:r>
              <a:rPr lang="es-CL" sz="2400" b="1" dirty="0">
                <a:solidFill>
                  <a:schemeClr val="bg1"/>
                </a:solidFill>
                <a:highlight>
                  <a:srgbClr val="FABB49"/>
                </a:highlight>
                <a:latin typeface="gobCL" pitchFamily="50" charset="0"/>
              </a:rPr>
              <a:t>hasta $20.000.000</a:t>
            </a:r>
            <a:endParaRPr lang="es-ES" sz="2400" b="1" dirty="0">
              <a:solidFill>
                <a:schemeClr val="bg1"/>
              </a:solidFill>
              <a:highlight>
                <a:srgbClr val="FABB49"/>
              </a:highlight>
              <a:latin typeface="gobCL" pitchFamily="50" charset="0"/>
            </a:endParaRPr>
          </a:p>
          <a:p>
            <a:pPr lvl="0" algn="just"/>
            <a:endParaRPr lang="es-CL" sz="2000" b="1" dirty="0">
              <a:solidFill>
                <a:srgbClr val="EC6167"/>
              </a:solidFill>
              <a:latin typeface="gobCL" pitchFamily="50" charset="0"/>
            </a:endParaRPr>
          </a:p>
          <a:p>
            <a:pPr lvl="0" algn="just"/>
            <a:endParaRPr lang="es-CL" sz="2000" b="1" dirty="0">
              <a:solidFill>
                <a:srgbClr val="EC6167"/>
              </a:solidFill>
              <a:latin typeface="gobCL" pitchFamily="50" charset="0"/>
            </a:endParaRPr>
          </a:p>
          <a:p>
            <a:pPr lvl="0" algn="just"/>
            <a:endParaRPr lang="es-CL" sz="2000" b="1" dirty="0">
              <a:solidFill>
                <a:srgbClr val="EC6167"/>
              </a:solidFill>
              <a:latin typeface="gobCL" pitchFamily="50" charset="0"/>
            </a:endParaRPr>
          </a:p>
          <a:p>
            <a:pPr lvl="0" algn="just"/>
            <a:r>
              <a:rPr lang="es-CL" sz="2000" b="1" dirty="0">
                <a:latin typeface="gobCL" pitchFamily="50" charset="0"/>
              </a:rPr>
              <a:t>Organizaciones Comunitarias: </a:t>
            </a:r>
            <a:r>
              <a:rPr lang="es-CL" sz="2000" dirty="0">
                <a:latin typeface="gobCL" pitchFamily="50" charset="0"/>
              </a:rPr>
              <a:t>Juntas de Vecinos u Organizaciones Funcionales, y Asociaciones Indígenas, entre otras. </a:t>
            </a:r>
          </a:p>
          <a:p>
            <a:pPr lvl="0" algn="just"/>
            <a:r>
              <a:rPr lang="es-CL" sz="2000" dirty="0">
                <a:solidFill>
                  <a:srgbClr val="EC6167"/>
                </a:solidFill>
                <a:latin typeface="gobCL" pitchFamily="50" charset="0"/>
              </a:rPr>
              <a:t>     </a:t>
            </a:r>
            <a:r>
              <a:rPr lang="es-CL" sz="2400" dirty="0">
                <a:latin typeface="gobCL" pitchFamily="50" charset="0"/>
              </a:rPr>
              <a:t>Monto máximo de financiamiento: </a:t>
            </a:r>
            <a:r>
              <a:rPr lang="es-CL" sz="2400" dirty="0">
                <a:highlight>
                  <a:srgbClr val="FAB63B"/>
                </a:highlight>
                <a:latin typeface="gobCL" pitchFamily="50" charset="0"/>
              </a:rPr>
              <a:t>  </a:t>
            </a:r>
            <a:r>
              <a:rPr lang="es-CL" sz="2400" b="1" dirty="0">
                <a:solidFill>
                  <a:schemeClr val="bg1"/>
                </a:solidFill>
                <a:highlight>
                  <a:srgbClr val="FAB63B"/>
                </a:highlight>
                <a:latin typeface="gobCL" pitchFamily="50" charset="0"/>
              </a:rPr>
              <a:t>hasta $4.000.000</a:t>
            </a:r>
          </a:p>
          <a:p>
            <a:pPr marL="285750" lvl="0" indent="-285750">
              <a:buFont typeface="Wingdings" pitchFamily="2" charset="2"/>
              <a:buChar char="§"/>
            </a:pPr>
            <a:endParaRPr lang="es-CL" sz="2000" dirty="0">
              <a:latin typeface="gobCL" pitchFamily="50" charset="0"/>
            </a:endParaRPr>
          </a:p>
        </p:txBody>
      </p:sp>
      <p:pic>
        <p:nvPicPr>
          <p:cNvPr id="9" name="Imagen 8">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3" name="Marcador de número de diapositiva 2"/>
          <p:cNvSpPr>
            <a:spLocks noGrp="1"/>
          </p:cNvSpPr>
          <p:nvPr>
            <p:ph type="sldNum" sz="quarter" idx="12"/>
          </p:nvPr>
        </p:nvSpPr>
        <p:spPr/>
        <p:txBody>
          <a:bodyPr/>
          <a:lstStyle/>
          <a:p>
            <a:fld id="{853A4FE2-0C8C-4D74-B055-454A2ECCCCE6}" type="slidenum">
              <a:rPr lang="es-CL" smtClean="0"/>
              <a:t>7</a:t>
            </a:fld>
            <a:endParaRPr lang="es-CL"/>
          </a:p>
        </p:txBody>
      </p:sp>
      <p:pic>
        <p:nvPicPr>
          <p:cNvPr id="10" name="Imagen 9">
            <a:extLst>
              <a:ext uri="{FF2B5EF4-FFF2-40B4-BE49-F238E27FC236}">
                <a16:creationId xmlns:a16="http://schemas.microsoft.com/office/drawing/2014/main" id="{036B1C44-5A06-4AC3-8F3C-8D63541E4648}"/>
              </a:ext>
            </a:extLst>
          </p:cNvPr>
          <p:cNvPicPr>
            <a:picLocks noChangeAspect="1"/>
          </p:cNvPicPr>
          <p:nvPr/>
        </p:nvPicPr>
        <p:blipFill rotWithShape="1">
          <a:blip r:embed="rId6">
            <a:extLst>
              <a:ext uri="{28A0092B-C50C-407E-A947-70E740481C1C}">
                <a14:useLocalDpi xmlns:a14="http://schemas.microsoft.com/office/drawing/2010/main" val="0"/>
              </a:ext>
            </a:extLst>
          </a:blip>
          <a:srcRect l="23056" t="11193" r="20185" b="7314"/>
          <a:stretch/>
        </p:blipFill>
        <p:spPr>
          <a:xfrm>
            <a:off x="1304691" y="2847951"/>
            <a:ext cx="493190" cy="398303"/>
          </a:xfrm>
          <a:prstGeom prst="rect">
            <a:avLst/>
          </a:prstGeom>
        </p:spPr>
      </p:pic>
      <p:pic>
        <p:nvPicPr>
          <p:cNvPr id="11" name="Imagen 10">
            <a:extLst>
              <a:ext uri="{FF2B5EF4-FFF2-40B4-BE49-F238E27FC236}">
                <a16:creationId xmlns:a16="http://schemas.microsoft.com/office/drawing/2014/main" id="{2C7DE184-D5ED-4BA3-A4D0-20A2AC7DA778}"/>
              </a:ext>
            </a:extLst>
          </p:cNvPr>
          <p:cNvPicPr>
            <a:picLocks noChangeAspect="1"/>
          </p:cNvPicPr>
          <p:nvPr/>
        </p:nvPicPr>
        <p:blipFill rotWithShape="1">
          <a:blip r:embed="rId6">
            <a:extLst>
              <a:ext uri="{28A0092B-C50C-407E-A947-70E740481C1C}">
                <a14:useLocalDpi xmlns:a14="http://schemas.microsoft.com/office/drawing/2010/main" val="0"/>
              </a:ext>
            </a:extLst>
          </a:blip>
          <a:srcRect l="23056" t="11193" r="20185" b="7314"/>
          <a:stretch/>
        </p:blipFill>
        <p:spPr>
          <a:xfrm>
            <a:off x="1304691" y="4729765"/>
            <a:ext cx="493190" cy="398303"/>
          </a:xfrm>
          <a:prstGeom prst="rect">
            <a:avLst/>
          </a:prstGeom>
        </p:spPr>
      </p:pic>
    </p:spTree>
    <p:extLst>
      <p:ext uri="{BB962C8B-B14F-4D97-AF65-F5344CB8AC3E}">
        <p14:creationId xmlns:p14="http://schemas.microsoft.com/office/powerpoint/2010/main" val="3411316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3CB616B-3566-49F3-A16B-C3E294448641}"/>
              </a:ext>
            </a:extLst>
          </p:cNvPr>
          <p:cNvSpPr/>
          <p:nvPr/>
        </p:nvSpPr>
        <p:spPr>
          <a:xfrm>
            <a:off x="629130" y="2933256"/>
            <a:ext cx="11676218"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5000" b="1" dirty="0">
                <a:solidFill>
                  <a:schemeClr val="bg1"/>
                </a:solidFill>
                <a:highlight>
                  <a:srgbClr val="F9188B"/>
                </a:highlight>
                <a:latin typeface="gobCL" pitchFamily="50" charset="0"/>
                <a:cs typeface="Calibri"/>
              </a:rPr>
              <a:t>LÍNEA EVALUACIÓN DE LA EXPERIENCIA</a:t>
            </a:r>
          </a:p>
        </p:txBody>
      </p:sp>
      <p:pic>
        <p:nvPicPr>
          <p:cNvPr id="20" name="Imagen 19"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0773"/>
            <a:ext cx="12192000" cy="1603039"/>
          </a:xfrm>
          <a:prstGeom prst="rect">
            <a:avLst/>
          </a:prstGeom>
        </p:spPr>
      </p:pic>
      <p:pic>
        <p:nvPicPr>
          <p:cNvPr id="21" name="Imagen 20"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pic>
        <p:nvPicPr>
          <p:cNvPr id="7" name="Imagen 6">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2176" y="220193"/>
            <a:ext cx="2421751" cy="1188841"/>
          </a:xfrm>
          <a:prstGeom prst="rect">
            <a:avLst/>
          </a:prstGeom>
        </p:spPr>
      </p:pic>
      <p:sp>
        <p:nvSpPr>
          <p:cNvPr id="5" name="Marcador de número de diapositiva 4"/>
          <p:cNvSpPr>
            <a:spLocks noGrp="1"/>
          </p:cNvSpPr>
          <p:nvPr>
            <p:ph type="sldNum" sz="quarter" idx="12"/>
          </p:nvPr>
        </p:nvSpPr>
        <p:spPr/>
        <p:txBody>
          <a:bodyPr/>
          <a:lstStyle/>
          <a:p>
            <a:fld id="{853A4FE2-0C8C-4D74-B055-454A2ECCCCE6}" type="slidenum">
              <a:rPr lang="es-CL" smtClean="0"/>
              <a:t>8</a:t>
            </a:fld>
            <a:endParaRPr lang="es-CL"/>
          </a:p>
        </p:txBody>
      </p:sp>
    </p:spTree>
    <p:extLst>
      <p:ext uri="{BB962C8B-B14F-4D97-AF65-F5344CB8AC3E}">
        <p14:creationId xmlns:p14="http://schemas.microsoft.com/office/powerpoint/2010/main" val="1811445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img-colo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430071"/>
            <a:ext cx="12192000" cy="1603039"/>
          </a:xfrm>
          <a:prstGeom prst="rect">
            <a:avLst/>
          </a:prstGeom>
        </p:spPr>
      </p:pic>
      <p:pic>
        <p:nvPicPr>
          <p:cNvPr id="26" name="Imagen 25" descr="img-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3631" y="247175"/>
            <a:ext cx="2134340" cy="809706"/>
          </a:xfrm>
          <a:prstGeom prst="rect">
            <a:avLst/>
          </a:prstGeom>
        </p:spPr>
      </p:pic>
      <p:sp>
        <p:nvSpPr>
          <p:cNvPr id="7" name="Rectángulo 6">
            <a:extLst>
              <a:ext uri="{FF2B5EF4-FFF2-40B4-BE49-F238E27FC236}">
                <a16:creationId xmlns:a16="http://schemas.microsoft.com/office/drawing/2014/main" id="{B3CB616B-3566-49F3-A16B-C3E294448641}"/>
              </a:ext>
            </a:extLst>
          </p:cNvPr>
          <p:cNvSpPr/>
          <p:nvPr/>
        </p:nvSpPr>
        <p:spPr>
          <a:xfrm>
            <a:off x="2009422" y="1799764"/>
            <a:ext cx="9441123" cy="5511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3500" b="1" dirty="0">
                <a:solidFill>
                  <a:schemeClr val="bg1"/>
                </a:solidFill>
                <a:highlight>
                  <a:srgbClr val="F9188B"/>
                </a:highlight>
                <a:latin typeface="gobCL" pitchFamily="50" charset="0"/>
                <a:cs typeface="Calibri"/>
              </a:rPr>
              <a:t> ¿QUÉ TIPOS DE PROYECTOS PUEDEN POSTULAR?</a:t>
            </a:r>
          </a:p>
        </p:txBody>
      </p:sp>
      <p:sp>
        <p:nvSpPr>
          <p:cNvPr id="8" name="CuadroTexto 7">
            <a:extLst>
              <a:ext uri="{FF2B5EF4-FFF2-40B4-BE49-F238E27FC236}">
                <a16:creationId xmlns:a16="http://schemas.microsoft.com/office/drawing/2014/main" id="{F44BB99A-0169-4AB8-9860-BD66C6911C7A}"/>
              </a:ext>
            </a:extLst>
          </p:cNvPr>
          <p:cNvSpPr txBox="1"/>
          <p:nvPr/>
        </p:nvSpPr>
        <p:spPr>
          <a:xfrm>
            <a:off x="2125992" y="3179444"/>
            <a:ext cx="8920871" cy="1938992"/>
          </a:xfrm>
          <a:prstGeom prst="rect">
            <a:avLst/>
          </a:prstGeom>
          <a:noFill/>
        </p:spPr>
        <p:txBody>
          <a:bodyPr wrap="square" rtlCol="0">
            <a:spAutoFit/>
          </a:bodyPr>
          <a:lstStyle/>
          <a:p>
            <a:pPr lvl="0" algn="just"/>
            <a:r>
              <a:rPr lang="es-CL" sz="2000" dirty="0">
                <a:latin typeface="gobCL" pitchFamily="50" charset="0"/>
              </a:rPr>
              <a:t>Proyectos que </a:t>
            </a:r>
            <a:r>
              <a:rPr lang="es-ES_tradnl" sz="2000" dirty="0">
                <a:solidFill>
                  <a:srgbClr val="006CB7"/>
                </a:solidFill>
                <a:latin typeface="gobCL" pitchFamily="50" charset="0"/>
              </a:rPr>
              <a:t> </a:t>
            </a:r>
            <a:r>
              <a:rPr lang="es-CL" sz="2000" b="1" dirty="0">
                <a:latin typeface="gobCL" pitchFamily="50" charset="0"/>
              </a:rPr>
              <a:t>desarrollen evaluaciones de programas innovadores </a:t>
            </a:r>
            <a:r>
              <a:rPr lang="es-ES_tradnl" sz="2000" b="1" dirty="0">
                <a:latin typeface="gobCL" pitchFamily="50" charset="0"/>
              </a:rPr>
              <a:t>orientados a la superación de la pobreza y/o vulnerabilidad social. </a:t>
            </a:r>
            <a:r>
              <a:rPr lang="es-ES_tradnl" sz="2000" dirty="0">
                <a:latin typeface="gobCL" pitchFamily="50" charset="0"/>
              </a:rPr>
              <a:t>Las evaluaciones pueden desarrollarse en cualquiera de las etapas del ciclo de vida del programa social: conceptualización y diseño, implementación o resultados e impactos.</a:t>
            </a:r>
            <a:endParaRPr lang="es-CL" sz="2000" dirty="0">
              <a:latin typeface="gobCL" pitchFamily="50" charset="0"/>
            </a:endParaRPr>
          </a:p>
          <a:p>
            <a:pPr lvl="0"/>
            <a:endParaRPr lang="es-CL" sz="2000" b="1" dirty="0">
              <a:latin typeface="gobCL" pitchFamily="50" charset="0"/>
            </a:endParaRPr>
          </a:p>
          <a:p>
            <a:pPr lvl="0"/>
            <a:endParaRPr lang="es-CL" sz="2000" b="1" dirty="0">
              <a:latin typeface="gobCL" pitchFamily="50" charset="0"/>
            </a:endParaRPr>
          </a:p>
        </p:txBody>
      </p:sp>
      <p:pic>
        <p:nvPicPr>
          <p:cNvPr id="9" name="Imagen 8">
            <a:extLst>
              <a:ext uri="{FF2B5EF4-FFF2-40B4-BE49-F238E27FC236}">
                <a16:creationId xmlns:a16="http://schemas.microsoft.com/office/drawing/2014/main" id="{DCA878F7-127C-4C2D-9E4D-7F64FDC6D5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1093" y="247175"/>
            <a:ext cx="2421751" cy="1188841"/>
          </a:xfrm>
          <a:prstGeom prst="rect">
            <a:avLst/>
          </a:prstGeom>
        </p:spPr>
      </p:pic>
      <p:sp>
        <p:nvSpPr>
          <p:cNvPr id="3" name="Marcador de número de diapositiva 2"/>
          <p:cNvSpPr>
            <a:spLocks noGrp="1"/>
          </p:cNvSpPr>
          <p:nvPr>
            <p:ph type="sldNum" sz="quarter" idx="12"/>
          </p:nvPr>
        </p:nvSpPr>
        <p:spPr/>
        <p:txBody>
          <a:bodyPr/>
          <a:lstStyle/>
          <a:p>
            <a:fld id="{853A4FE2-0C8C-4D74-B055-454A2ECCCCE6}" type="slidenum">
              <a:rPr lang="es-CL" smtClean="0"/>
              <a:t>9</a:t>
            </a:fld>
            <a:endParaRPr lang="es-CL"/>
          </a:p>
        </p:txBody>
      </p:sp>
      <p:pic>
        <p:nvPicPr>
          <p:cNvPr id="4" name="Imagen 3">
            <a:extLst>
              <a:ext uri="{FF2B5EF4-FFF2-40B4-BE49-F238E27FC236}">
                <a16:creationId xmlns:a16="http://schemas.microsoft.com/office/drawing/2014/main" id="{B0311BD4-6D35-4343-9322-AD7C6E8B7E2A}"/>
              </a:ext>
            </a:extLst>
          </p:cNvPr>
          <p:cNvPicPr>
            <a:picLocks noChangeAspect="1"/>
          </p:cNvPicPr>
          <p:nvPr/>
        </p:nvPicPr>
        <p:blipFill rotWithShape="1">
          <a:blip r:embed="rId6">
            <a:extLst>
              <a:ext uri="{28A0092B-C50C-407E-A947-70E740481C1C}">
                <a14:useLocalDpi xmlns:a14="http://schemas.microsoft.com/office/drawing/2010/main" val="0"/>
              </a:ext>
            </a:extLst>
          </a:blip>
          <a:srcRect l="23333" t="10535" r="20371" b="7315"/>
          <a:stretch/>
        </p:blipFill>
        <p:spPr>
          <a:xfrm>
            <a:off x="1614311" y="3179443"/>
            <a:ext cx="511681" cy="420001"/>
          </a:xfrm>
          <a:prstGeom prst="rect">
            <a:avLst/>
          </a:prstGeom>
        </p:spPr>
      </p:pic>
    </p:spTree>
    <p:extLst>
      <p:ext uri="{BB962C8B-B14F-4D97-AF65-F5344CB8AC3E}">
        <p14:creationId xmlns:p14="http://schemas.microsoft.com/office/powerpoint/2010/main" val="9583674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7883</TotalTime>
  <Words>1338</Words>
  <Application>Microsoft Office PowerPoint</Application>
  <PresentationFormat>Panorámica</PresentationFormat>
  <Paragraphs>151</Paragraphs>
  <Slides>16</Slides>
  <Notes>16</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Arial</vt:lpstr>
      <vt:lpstr>Calibri</vt:lpstr>
      <vt:lpstr>Calibri Light</vt:lpstr>
      <vt:lpstr>gobCL</vt:lpstr>
      <vt:lpstr>Tahoma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Orietta Montolivo Aguirre</dc:creator>
  <cp:lastModifiedBy>Maria Paz Infante Heymann</cp:lastModifiedBy>
  <cp:revision>120</cp:revision>
  <cp:lastPrinted>2019-06-04T00:14:06Z</cp:lastPrinted>
  <dcterms:created xsi:type="dcterms:W3CDTF">2019-05-14T13:54:34Z</dcterms:created>
  <dcterms:modified xsi:type="dcterms:W3CDTF">2019-06-04T00:16:36Z</dcterms:modified>
</cp:coreProperties>
</file>